
<file path=[Content_Types].xml><?xml version="1.0" encoding="utf-8"?>
<Types xmlns="http://schemas.openxmlformats.org/package/2006/content-types">
  <Default Extension="rels" ContentType="application/vnd.openxmlformats-package.relationships+xml"/>
  <Default Extension="xml" ContentType="application/xml"/>
  <Default Extension="jpeg" ContentType="image/jpeg"/>
  <Default Extension="fntdata" ContentType="application/x-fontdata"/>
  <Default Extension="png" ContentType="image/png"/>
  <Default Extension="svg" ContentType="image/svg"/>
  <Override PartName="/docProps/app.xml" ContentType="application/vnd.openxmlformats-officedocument.extended-properties+xml"/>
  <Override PartName="/docProps/core.xml" ContentType="application/vnd.openxmlformats-package.core-properties+xml"/>
  <Override PartName="/ppt/presentation.xml" ContentType="application/vnd.openxmlformats-officedocument.presentationml.presentation.main+xml"/>
  <Override PartName="/ppt/presProps.xml" ContentType="application/vnd.openxmlformats-officedocument.presentationml.presProps+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viewProps.xml" ContentType="application/vnd.openxmlformats-officedocument.presentationml.viewProps+xml"/>
</Types>
</file>

<file path=_rels/.rels>&#65279;<?xml version="1.0" encoding="utf-8" standalone="yes"?><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officeDocument/2006/relationships/extended-properties" Target="docProps/app.xml" /><Relationship Id="rId4" Type="http://schemas.openxmlformats.org/package/2006/relationships/metadata/thumbnail" Target="docProps/thumbnail.jpeg" /></Relationships>
</file>

<file path=ppt/presentation.xml><?xml version="1.0" encoding="utf-8"?>
<!--Generated by Aspose.Slides for .NET 19.12-->
<p:presentation xmlns:r="http://schemas.openxmlformats.org/officeDocument/2006/relationships" xmlns:a="http://schemas.openxmlformats.org/drawingml/2006/main"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Lst>
  <p:sldSz cx="18288000" cy="10287000"/>
  <p:notesSz cx="6858000" cy="9144000"/>
  <p:embeddedFontLst>
    <p:embeddedFont>
      <p:font typeface="Canva Sans" panose="020B0604020202020204" charset="0"/>
      <p:regular r:id="rId33"/>
    </p:embeddedFont>
    <p:embeddedFont>
      <p:font typeface="Canva Sans Bold" panose="020B0604020202020204" charset="0"/>
      <p:regular r:id="rId34"/>
    </p:embeddedFont>
    <p:embeddedFont>
      <p:font typeface="Canva Sans Bold Italics" panose="020B0604020202020204" charset="0"/>
      <p:regular r:id="rId35"/>
    </p:embeddedFont>
    <p:embeddedFont>
      <p:font typeface="Canva Sans Italics" panose="020B0604020202020204" charset="0"/>
      <p:regular r:id="rId36"/>
    </p:embeddedFont>
    <p:embeddedFont>
      <p:font typeface="Courier New OS" panose="020B0604020202020204" charset="0"/>
      <p:regular r:id="rId37"/>
    </p:embeddedFont>
  </p:embeddedFontLst>
  <p:custDataLst>
    <p:tags r:id="rId32"/>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r="http://schemas.openxmlformats.org/officeDocument/2006/relationships"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0" d="100"/>
          <a:sy n="70" d="100"/>
        </p:scale>
        <p:origin x="774" y="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notesViewPr>
    <p:cSldViewPr>
      <p:cViewPr>
        <p:scale>
          <a:sx n="1" d="100"/>
          <a:sy n="1" d="100"/>
        </p:scale>
        <p:origin x="0" y="0"/>
      </p:cViewPr>
    </p:cSldViewPr>
  </p:notesViewPr>
  <p:gridSpacing cx="76200" cy="76200"/>
</p:viewPr>
</file>

<file path=ppt/_rels/presentation.xml.rels>&#65279;<?xml version="1.0" encoding="utf-8" standalone="yes"?><Relationships xmlns="http://schemas.openxmlformats.org/package/2006/relationships"><Relationship Id="rId1" Type="http://schemas.openxmlformats.org/officeDocument/2006/relationships/slideMaster" Target="slideMasters/slideMaster1.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 Type="http://schemas.openxmlformats.org/officeDocument/2006/relationships/slide" Target="slides/slide1.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 Type="http://schemas.openxmlformats.org/officeDocument/2006/relationships/slide" Target="slides/slide2.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tags" Target="tags/tag1.xml" /><Relationship Id="rId33" Type="http://schemas.openxmlformats.org/officeDocument/2006/relationships/font" Target="fonts/font1.fntdata" /><Relationship Id="rId34" Type="http://schemas.openxmlformats.org/officeDocument/2006/relationships/font" Target="fonts/font2.fntdata" /><Relationship Id="rId35" Type="http://schemas.openxmlformats.org/officeDocument/2006/relationships/font" Target="fonts/font3.fntdata" /><Relationship Id="rId36" Type="http://schemas.openxmlformats.org/officeDocument/2006/relationships/font" Target="fonts/font4.fntdata" /><Relationship Id="rId37" Type="http://schemas.openxmlformats.org/officeDocument/2006/relationships/font" Target="fonts/font5.fntdata" /><Relationship Id="rId38" Type="http://schemas.openxmlformats.org/officeDocument/2006/relationships/presProps" Target="presProps.xml" /><Relationship Id="rId39" Type="http://schemas.openxmlformats.org/officeDocument/2006/relationships/viewProps" Target="viewProps.xml" /><Relationship Id="rId4" Type="http://schemas.openxmlformats.org/officeDocument/2006/relationships/slide" Target="slides/slide3.xml" /><Relationship Id="rId40" Type="http://schemas.openxmlformats.org/officeDocument/2006/relationships/theme" Target="theme/theme1.xml" /><Relationship Id="rId41" Type="http://schemas.openxmlformats.org/officeDocument/2006/relationships/tableStyles" Target="tableStyles.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s>
</file>

<file path=ppt/slideLayouts/_rels/slideLayout1.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type="blank" preserve="1">
  <p:cSld name="Blank">
    <p:spTree>
      <p:nvGrpSpPr>
        <p:cNvPr id="1" name=""/>
        <p:cNvGrpSpPr/>
        <p:nvPr/>
      </p:nvGrpSpPr>
      <p:grpSpPr>
        <a:xfrm>
          <a:off x="0" y="0"/>
          <a:ext cx="0" cy="0"/>
        </a:xfrm>
      </p:grpSpPr>
      <p:sp>
        <p:nvSpPr>
          <p:cNvPr id="2" name="Date Placeholder 1"/>
          <p:cNvSpPr>
            <a:spLocks noGrp="1"/>
          </p:cNvSpPr>
          <p:nvPr>
            <p:ph type="dt" sz="half" idx="10"/>
          </p:nvPr>
        </p:nvSpPr>
        <p:spPr/>
        <p:txBody>
          <a:bodyPr/>
          <a:lstStyle/>
          <a:p>
            <a:fld id="{1D8BD707-D9CF-40AE-B4C6-C98DA3205C09}" type="datetimeFigureOut">
              <a:rPr lang="en-US" smtClean="0"/>
              <a:t>10/01/2025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transition/>
  <p:timing/>
</p:sldLayout>
</file>

<file path=ppt/slideMasters/_rels/slideMaster1.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theme" Target="../theme/theme1.xml" /></Relationships>
</file>

<file path=ppt/slideMasters/slideMaster1.xml><?xml version="1.0" encoding="utf-8"?>
<p:sldMaster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bg>
      <p:bgRef idx="1001">
        <a:schemeClr val="bg1"/>
      </p:bgRef>
    </p:bg>
    <p:spTree>
      <p:nvGrpSpPr>
        <p:cNvPr id="1" name=""/>
        <p:cNvGrpSpPr/>
        <p:nvPr/>
      </p:nvGrpSpPr>
      <p:grpSpPr>
        <a:xfrm>
          <a:off x="0" y="0"/>
          <a: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t>10/01/2025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55" r:id="rId1"/>
  </p:sldLayoutIdLst>
  <p:transition/>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&#65279;<?xml version="1.0" encoding="utf-8" standalone="yes"?><Relationships xmlns="http://schemas.openxmlformats.org/package/2006/relationships"><Relationship Id="rId1" Type="http://schemas.openxmlformats.org/officeDocument/2006/relationships/slideLayout" Target="../slideLayouts/slideLayout1.xml" /><Relationship Id="rId10" Type="http://schemas.openxmlformats.org/officeDocument/2006/relationships/image" Target="../media/image9.png" /><Relationship Id="rId11" Type="http://schemas.openxmlformats.org/officeDocument/2006/relationships/image" Target="../media/image10.svg" /><Relationship Id="rId12" Type="http://schemas.openxmlformats.org/officeDocument/2006/relationships/image" Target="../media/image11.png" /><Relationship Id="rId13" Type="http://schemas.openxmlformats.org/officeDocument/2006/relationships/image" Target="../media/image12.svg" /><Relationship Id="rId14" Type="http://schemas.openxmlformats.org/officeDocument/2006/relationships/image" Target="../media/image13.svg" /><Relationship Id="rId15" Type="http://schemas.openxmlformats.org/officeDocument/2006/relationships/image" Target="../media/image14.png" /><Relationship Id="rId16" Type="http://schemas.openxmlformats.org/officeDocument/2006/relationships/image" Target="../media/image15.svg" /><Relationship Id="rId17" Type="http://schemas.openxmlformats.org/officeDocument/2006/relationships/image" Target="../media/image16.svg" /><Relationship Id="rId18" Type="http://schemas.openxmlformats.org/officeDocument/2006/relationships/image" Target="../media/image17.svg" /><Relationship Id="rId19" Type="http://schemas.openxmlformats.org/officeDocument/2006/relationships/image" Target="../media/image18.png" /><Relationship Id="rId2" Type="http://schemas.openxmlformats.org/officeDocument/2006/relationships/image" Target="../media/image1.png" /><Relationship Id="rId20" Type="http://schemas.openxmlformats.org/officeDocument/2006/relationships/image" Target="../media/image19.svg" /><Relationship Id="rId21" Type="http://schemas.openxmlformats.org/officeDocument/2006/relationships/image" Target="../media/image20.svg" /><Relationship Id="rId22" Type="http://schemas.openxmlformats.org/officeDocument/2006/relationships/image" Target="../media/image21.png" /><Relationship Id="rId23" Type="http://schemas.openxmlformats.org/officeDocument/2006/relationships/image" Target="../media/image22.svg" /><Relationship Id="rId3" Type="http://schemas.openxmlformats.org/officeDocument/2006/relationships/image" Target="../media/image2.svg" /><Relationship Id="rId4" Type="http://schemas.openxmlformats.org/officeDocument/2006/relationships/image" Target="../media/image3.svg" /><Relationship Id="rId5" Type="http://schemas.openxmlformats.org/officeDocument/2006/relationships/image" Target="../media/image4.png" /><Relationship Id="rId6" Type="http://schemas.openxmlformats.org/officeDocument/2006/relationships/image" Target="../media/image5.svg" /><Relationship Id="rId7" Type="http://schemas.openxmlformats.org/officeDocument/2006/relationships/image" Target="../media/image6.svg" /><Relationship Id="rId8" Type="http://schemas.openxmlformats.org/officeDocument/2006/relationships/image" Target="../media/image7.svg" /><Relationship Id="rId9" Type="http://schemas.openxmlformats.org/officeDocument/2006/relationships/image" Target="../media/image8.svg" /></Relationships>
</file>

<file path=ppt/slides/_rels/slide10.xml.rels>&#65279;<?xml version="1.0" encoding="utf-8" standalone="yes"?><Relationships xmlns="http://schemas.openxmlformats.org/package/2006/relationships"><Relationship Id="rId1" Type="http://schemas.openxmlformats.org/officeDocument/2006/relationships/slideLayout" Target="../slideLayouts/slideLayout1.xml" /><Relationship Id="rId10" Type="http://schemas.openxmlformats.org/officeDocument/2006/relationships/image" Target="../media/image163.svg" /><Relationship Id="rId11" Type="http://schemas.openxmlformats.org/officeDocument/2006/relationships/image" Target="../media/image123.png" /><Relationship Id="rId12" Type="http://schemas.openxmlformats.org/officeDocument/2006/relationships/image" Target="../media/image164.svg" /><Relationship Id="rId13" Type="http://schemas.openxmlformats.org/officeDocument/2006/relationships/image" Target="../media/image165.svg" /><Relationship Id="rId14" Type="http://schemas.openxmlformats.org/officeDocument/2006/relationships/image" Target="../media/image11.png" /><Relationship Id="rId15" Type="http://schemas.openxmlformats.org/officeDocument/2006/relationships/image" Target="../media/image166.svg" /><Relationship Id="rId16" Type="http://schemas.openxmlformats.org/officeDocument/2006/relationships/image" Target="../media/image167.svg" /><Relationship Id="rId17" Type="http://schemas.openxmlformats.org/officeDocument/2006/relationships/image" Target="../media/image153.png" /><Relationship Id="rId18" Type="http://schemas.openxmlformats.org/officeDocument/2006/relationships/image" Target="../media/image168.svg" /><Relationship Id="rId19" Type="http://schemas.openxmlformats.org/officeDocument/2006/relationships/image" Target="../media/image169.svg" /><Relationship Id="rId2" Type="http://schemas.openxmlformats.org/officeDocument/2006/relationships/image" Target="../media/image87.png" /><Relationship Id="rId20" Type="http://schemas.openxmlformats.org/officeDocument/2006/relationships/image" Target="../media/image170.jpeg" /><Relationship Id="rId21" Type="http://schemas.openxmlformats.org/officeDocument/2006/relationships/image" Target="../media/image171.jpeg" /><Relationship Id="rId22" Type="http://schemas.openxmlformats.org/officeDocument/2006/relationships/image" Target="../media/image172.jpeg" /><Relationship Id="rId3" Type="http://schemas.openxmlformats.org/officeDocument/2006/relationships/image" Target="../media/image158.svg" /><Relationship Id="rId4" Type="http://schemas.openxmlformats.org/officeDocument/2006/relationships/image" Target="../media/image159.svg" /><Relationship Id="rId5" Type="http://schemas.openxmlformats.org/officeDocument/2006/relationships/image" Target="../media/image89.png" /><Relationship Id="rId6" Type="http://schemas.openxmlformats.org/officeDocument/2006/relationships/image" Target="../media/image160.svg" /><Relationship Id="rId7" Type="http://schemas.openxmlformats.org/officeDocument/2006/relationships/image" Target="../media/image161.svg" /><Relationship Id="rId8" Type="http://schemas.openxmlformats.org/officeDocument/2006/relationships/image" Target="../media/image146.png" /><Relationship Id="rId9" Type="http://schemas.openxmlformats.org/officeDocument/2006/relationships/image" Target="../media/image162.svg" /></Relationships>
</file>

<file path=ppt/slides/_rels/slide11.xml.rels>&#65279;<?xml version="1.0" encoding="utf-8" standalone="yes"?><Relationships xmlns="http://schemas.openxmlformats.org/package/2006/relationships"><Relationship Id="rId1" Type="http://schemas.openxmlformats.org/officeDocument/2006/relationships/slideLayout" Target="../slideLayouts/slideLayout1.xml" /><Relationship Id="rId10" Type="http://schemas.openxmlformats.org/officeDocument/2006/relationships/image" Target="../media/image178.svg" /><Relationship Id="rId11" Type="http://schemas.openxmlformats.org/officeDocument/2006/relationships/image" Target="../media/image123.png" /><Relationship Id="rId12" Type="http://schemas.openxmlformats.org/officeDocument/2006/relationships/image" Target="../media/image179.svg" /><Relationship Id="rId13" Type="http://schemas.openxmlformats.org/officeDocument/2006/relationships/image" Target="../media/image180.svg" /><Relationship Id="rId14" Type="http://schemas.openxmlformats.org/officeDocument/2006/relationships/image" Target="../media/image11.png" /><Relationship Id="rId15" Type="http://schemas.openxmlformats.org/officeDocument/2006/relationships/image" Target="../media/image181.svg" /><Relationship Id="rId16" Type="http://schemas.openxmlformats.org/officeDocument/2006/relationships/image" Target="../media/image182.svg" /><Relationship Id="rId17" Type="http://schemas.openxmlformats.org/officeDocument/2006/relationships/image" Target="../media/image153.png" /><Relationship Id="rId18" Type="http://schemas.openxmlformats.org/officeDocument/2006/relationships/image" Target="../media/image183.svg" /><Relationship Id="rId19" Type="http://schemas.openxmlformats.org/officeDocument/2006/relationships/image" Target="../media/image184.svg" /><Relationship Id="rId2" Type="http://schemas.openxmlformats.org/officeDocument/2006/relationships/image" Target="../media/image87.png" /><Relationship Id="rId20" Type="http://schemas.openxmlformats.org/officeDocument/2006/relationships/image" Target="../media/image185.jpeg" /><Relationship Id="rId21" Type="http://schemas.openxmlformats.org/officeDocument/2006/relationships/image" Target="../media/image186.jpeg" /><Relationship Id="rId22" Type="http://schemas.openxmlformats.org/officeDocument/2006/relationships/image" Target="../media/image187.png" /><Relationship Id="rId3" Type="http://schemas.openxmlformats.org/officeDocument/2006/relationships/image" Target="../media/image173.svg" /><Relationship Id="rId4" Type="http://schemas.openxmlformats.org/officeDocument/2006/relationships/image" Target="../media/image174.svg" /><Relationship Id="rId5" Type="http://schemas.openxmlformats.org/officeDocument/2006/relationships/image" Target="../media/image89.png" /><Relationship Id="rId6" Type="http://schemas.openxmlformats.org/officeDocument/2006/relationships/image" Target="../media/image175.svg" /><Relationship Id="rId7" Type="http://schemas.openxmlformats.org/officeDocument/2006/relationships/image" Target="../media/image176.svg" /><Relationship Id="rId8" Type="http://schemas.openxmlformats.org/officeDocument/2006/relationships/image" Target="../media/image146.png" /><Relationship Id="rId9" Type="http://schemas.openxmlformats.org/officeDocument/2006/relationships/image" Target="../media/image177.svg" /></Relationships>
</file>

<file path=ppt/slides/_rels/slide12.xml.rels>&#65279;<?xml version="1.0" encoding="utf-8" standalone="yes"?><Relationships xmlns="http://schemas.openxmlformats.org/package/2006/relationships"><Relationship Id="rId1" Type="http://schemas.openxmlformats.org/officeDocument/2006/relationships/slideLayout" Target="../slideLayouts/slideLayout1.xml" /><Relationship Id="rId10" Type="http://schemas.openxmlformats.org/officeDocument/2006/relationships/image" Target="../media/image49.png" /><Relationship Id="rId11" Type="http://schemas.openxmlformats.org/officeDocument/2006/relationships/image" Target="../media/image193.svg" /><Relationship Id="rId12" Type="http://schemas.openxmlformats.org/officeDocument/2006/relationships/image" Target="../media/image135.png" /><Relationship Id="rId13" Type="http://schemas.openxmlformats.org/officeDocument/2006/relationships/image" Target="../media/image194.svg" /><Relationship Id="rId14" Type="http://schemas.openxmlformats.org/officeDocument/2006/relationships/image" Target="../media/image195.png" /><Relationship Id="rId15" Type="http://schemas.openxmlformats.org/officeDocument/2006/relationships/image" Target="../media/image196.svg" /><Relationship Id="rId16" Type="http://schemas.openxmlformats.org/officeDocument/2006/relationships/image" Target="../media/image11.png" /><Relationship Id="rId17" Type="http://schemas.openxmlformats.org/officeDocument/2006/relationships/image" Target="../media/image197.svg" /><Relationship Id="rId18" Type="http://schemas.openxmlformats.org/officeDocument/2006/relationships/image" Target="../media/image91.png" /><Relationship Id="rId19" Type="http://schemas.openxmlformats.org/officeDocument/2006/relationships/image" Target="../media/image198.svg" /><Relationship Id="rId2" Type="http://schemas.openxmlformats.org/officeDocument/2006/relationships/image" Target="../media/image62.png" /><Relationship Id="rId20" Type="http://schemas.openxmlformats.org/officeDocument/2006/relationships/image" Target="../media/image199.png" /><Relationship Id="rId21" Type="http://schemas.openxmlformats.org/officeDocument/2006/relationships/image" Target="../media/image200.svg" /><Relationship Id="rId3" Type="http://schemas.openxmlformats.org/officeDocument/2006/relationships/image" Target="../media/image188.svg" /><Relationship Id="rId4" Type="http://schemas.openxmlformats.org/officeDocument/2006/relationships/image" Target="../media/image189.png" /><Relationship Id="rId5" Type="http://schemas.openxmlformats.org/officeDocument/2006/relationships/image" Target="../media/image190.svg" /><Relationship Id="rId6" Type="http://schemas.openxmlformats.org/officeDocument/2006/relationships/image" Target="../media/image64.png" /><Relationship Id="rId7" Type="http://schemas.openxmlformats.org/officeDocument/2006/relationships/image" Target="../media/image191.svg" /><Relationship Id="rId8" Type="http://schemas.openxmlformats.org/officeDocument/2006/relationships/image" Target="../media/image4.png" /><Relationship Id="rId9" Type="http://schemas.openxmlformats.org/officeDocument/2006/relationships/image" Target="../media/image192.svg" /></Relationships>
</file>

<file path=ppt/slides/_rels/slide13.xml.rels>&#65279;<?xml version="1.0" encoding="utf-8" standalone="yes"?><Relationships xmlns="http://schemas.openxmlformats.org/package/2006/relationships"><Relationship Id="rId1" Type="http://schemas.openxmlformats.org/officeDocument/2006/relationships/slideLayout" Target="../slideLayouts/slideLayout1.xml" /><Relationship Id="rId10" Type="http://schemas.openxmlformats.org/officeDocument/2006/relationships/image" Target="../media/image49.png" /><Relationship Id="rId11" Type="http://schemas.openxmlformats.org/officeDocument/2006/relationships/image" Target="../media/image205.svg" /><Relationship Id="rId12" Type="http://schemas.openxmlformats.org/officeDocument/2006/relationships/image" Target="../media/image135.png" /><Relationship Id="rId13" Type="http://schemas.openxmlformats.org/officeDocument/2006/relationships/image" Target="../media/image206.svg" /><Relationship Id="rId14" Type="http://schemas.openxmlformats.org/officeDocument/2006/relationships/image" Target="../media/image195.png" /><Relationship Id="rId15" Type="http://schemas.openxmlformats.org/officeDocument/2006/relationships/image" Target="../media/image207.svg" /><Relationship Id="rId16" Type="http://schemas.openxmlformats.org/officeDocument/2006/relationships/image" Target="../media/image11.png" /><Relationship Id="rId17" Type="http://schemas.openxmlformats.org/officeDocument/2006/relationships/image" Target="../media/image208.svg" /><Relationship Id="rId18" Type="http://schemas.openxmlformats.org/officeDocument/2006/relationships/image" Target="../media/image91.png" /><Relationship Id="rId19" Type="http://schemas.openxmlformats.org/officeDocument/2006/relationships/image" Target="../media/image209.svg" /><Relationship Id="rId2" Type="http://schemas.openxmlformats.org/officeDocument/2006/relationships/image" Target="../media/image62.png" /><Relationship Id="rId20" Type="http://schemas.openxmlformats.org/officeDocument/2006/relationships/image" Target="../media/image210.png" /><Relationship Id="rId21" Type="http://schemas.openxmlformats.org/officeDocument/2006/relationships/image" Target="../media/image211.png" /><Relationship Id="rId22" Type="http://schemas.openxmlformats.org/officeDocument/2006/relationships/image" Target="../media/image212.svg" /><Relationship Id="rId3" Type="http://schemas.openxmlformats.org/officeDocument/2006/relationships/image" Target="../media/image201.svg" /><Relationship Id="rId4" Type="http://schemas.openxmlformats.org/officeDocument/2006/relationships/image" Target="../media/image189.png" /><Relationship Id="rId5" Type="http://schemas.openxmlformats.org/officeDocument/2006/relationships/image" Target="../media/image202.svg" /><Relationship Id="rId6" Type="http://schemas.openxmlformats.org/officeDocument/2006/relationships/image" Target="../media/image64.png" /><Relationship Id="rId7" Type="http://schemas.openxmlformats.org/officeDocument/2006/relationships/image" Target="../media/image203.svg" /><Relationship Id="rId8" Type="http://schemas.openxmlformats.org/officeDocument/2006/relationships/image" Target="../media/image4.png" /><Relationship Id="rId9" Type="http://schemas.openxmlformats.org/officeDocument/2006/relationships/image" Target="../media/image204.svg" /></Relationships>
</file>

<file path=ppt/slides/_rels/slide14.xml.rels>&#65279;<?xml version="1.0" encoding="utf-8" standalone="yes"?><Relationships xmlns="http://schemas.openxmlformats.org/package/2006/relationships"><Relationship Id="rId1" Type="http://schemas.openxmlformats.org/officeDocument/2006/relationships/slideLayout" Target="../slideLayouts/slideLayout1.xml" /><Relationship Id="rId10" Type="http://schemas.openxmlformats.org/officeDocument/2006/relationships/image" Target="../media/image153.png" /><Relationship Id="rId11" Type="http://schemas.openxmlformats.org/officeDocument/2006/relationships/image" Target="../media/image217.svg" /><Relationship Id="rId12" Type="http://schemas.openxmlformats.org/officeDocument/2006/relationships/image" Target="../media/image135.png" /><Relationship Id="rId13" Type="http://schemas.openxmlformats.org/officeDocument/2006/relationships/image" Target="../media/image218.svg" /><Relationship Id="rId14" Type="http://schemas.openxmlformats.org/officeDocument/2006/relationships/image" Target="../media/image132.png" /><Relationship Id="rId15" Type="http://schemas.openxmlformats.org/officeDocument/2006/relationships/image" Target="../media/image219.svg" /><Relationship Id="rId16" Type="http://schemas.openxmlformats.org/officeDocument/2006/relationships/image" Target="../media/image11.png" /><Relationship Id="rId17" Type="http://schemas.openxmlformats.org/officeDocument/2006/relationships/image" Target="../media/image220.svg" /><Relationship Id="rId18" Type="http://schemas.openxmlformats.org/officeDocument/2006/relationships/image" Target="../media/image91.png" /><Relationship Id="rId19" Type="http://schemas.openxmlformats.org/officeDocument/2006/relationships/image" Target="../media/image221.svg" /><Relationship Id="rId2" Type="http://schemas.openxmlformats.org/officeDocument/2006/relationships/image" Target="../media/image62.png" /><Relationship Id="rId20" Type="http://schemas.openxmlformats.org/officeDocument/2006/relationships/image" Target="../media/image222.jpeg" /><Relationship Id="rId3" Type="http://schemas.openxmlformats.org/officeDocument/2006/relationships/image" Target="../media/image213.svg" /><Relationship Id="rId4" Type="http://schemas.openxmlformats.org/officeDocument/2006/relationships/image" Target="../media/image189.png" /><Relationship Id="rId5" Type="http://schemas.openxmlformats.org/officeDocument/2006/relationships/image" Target="../media/image214.svg" /><Relationship Id="rId6" Type="http://schemas.openxmlformats.org/officeDocument/2006/relationships/image" Target="../media/image64.png" /><Relationship Id="rId7" Type="http://schemas.openxmlformats.org/officeDocument/2006/relationships/image" Target="../media/image215.svg" /><Relationship Id="rId8" Type="http://schemas.openxmlformats.org/officeDocument/2006/relationships/image" Target="../media/image4.png" /><Relationship Id="rId9" Type="http://schemas.openxmlformats.org/officeDocument/2006/relationships/image" Target="../media/image216.svg" /></Relationships>
</file>

<file path=ppt/slides/_rels/slide15.xml.rels>&#65279;<?xml version="1.0" encoding="utf-8" standalone="yes"?><Relationships xmlns="http://schemas.openxmlformats.org/package/2006/relationships"><Relationship Id="rId1" Type="http://schemas.openxmlformats.org/officeDocument/2006/relationships/slideLayout" Target="../slideLayouts/slideLayout1.xml" /><Relationship Id="rId10" Type="http://schemas.openxmlformats.org/officeDocument/2006/relationships/image" Target="../media/image153.png" /><Relationship Id="rId11" Type="http://schemas.openxmlformats.org/officeDocument/2006/relationships/image" Target="../media/image227.svg" /><Relationship Id="rId12" Type="http://schemas.openxmlformats.org/officeDocument/2006/relationships/image" Target="../media/image135.png" /><Relationship Id="rId13" Type="http://schemas.openxmlformats.org/officeDocument/2006/relationships/image" Target="../media/image228.svg" /><Relationship Id="rId14" Type="http://schemas.openxmlformats.org/officeDocument/2006/relationships/image" Target="../media/image132.png" /><Relationship Id="rId15" Type="http://schemas.openxmlformats.org/officeDocument/2006/relationships/image" Target="../media/image229.svg" /><Relationship Id="rId16" Type="http://schemas.openxmlformats.org/officeDocument/2006/relationships/image" Target="../media/image11.png" /><Relationship Id="rId17" Type="http://schemas.openxmlformats.org/officeDocument/2006/relationships/image" Target="../media/image230.svg" /><Relationship Id="rId18" Type="http://schemas.openxmlformats.org/officeDocument/2006/relationships/image" Target="../media/image231.jpeg" /><Relationship Id="rId2" Type="http://schemas.openxmlformats.org/officeDocument/2006/relationships/image" Target="../media/image62.png" /><Relationship Id="rId3" Type="http://schemas.openxmlformats.org/officeDocument/2006/relationships/image" Target="../media/image223.svg" /><Relationship Id="rId4" Type="http://schemas.openxmlformats.org/officeDocument/2006/relationships/image" Target="../media/image189.png" /><Relationship Id="rId5" Type="http://schemas.openxmlformats.org/officeDocument/2006/relationships/image" Target="../media/image224.svg" /><Relationship Id="rId6" Type="http://schemas.openxmlformats.org/officeDocument/2006/relationships/image" Target="../media/image64.png" /><Relationship Id="rId7" Type="http://schemas.openxmlformats.org/officeDocument/2006/relationships/image" Target="../media/image225.svg" /><Relationship Id="rId8" Type="http://schemas.openxmlformats.org/officeDocument/2006/relationships/image" Target="../media/image4.png" /><Relationship Id="rId9" Type="http://schemas.openxmlformats.org/officeDocument/2006/relationships/image" Target="../media/image226.svg" /></Relationships>
</file>

<file path=ppt/slides/_rels/slide16.xml.rels>&#65279;<?xml version="1.0" encoding="utf-8" standalone="yes"?><Relationships xmlns="http://schemas.openxmlformats.org/package/2006/relationships"><Relationship Id="rId1" Type="http://schemas.openxmlformats.org/officeDocument/2006/relationships/slideLayout" Target="../slideLayouts/slideLayout1.xml" /><Relationship Id="rId10" Type="http://schemas.openxmlformats.org/officeDocument/2006/relationships/image" Target="../media/image153.png" /><Relationship Id="rId11" Type="http://schemas.openxmlformats.org/officeDocument/2006/relationships/image" Target="../media/image236.svg" /><Relationship Id="rId12" Type="http://schemas.openxmlformats.org/officeDocument/2006/relationships/image" Target="../media/image135.png" /><Relationship Id="rId13" Type="http://schemas.openxmlformats.org/officeDocument/2006/relationships/image" Target="../media/image237.svg" /><Relationship Id="rId14" Type="http://schemas.openxmlformats.org/officeDocument/2006/relationships/image" Target="../media/image132.png" /><Relationship Id="rId15" Type="http://schemas.openxmlformats.org/officeDocument/2006/relationships/image" Target="../media/image238.svg" /><Relationship Id="rId16" Type="http://schemas.openxmlformats.org/officeDocument/2006/relationships/image" Target="../media/image11.png" /><Relationship Id="rId17" Type="http://schemas.openxmlformats.org/officeDocument/2006/relationships/image" Target="../media/image239.svg" /><Relationship Id="rId18" Type="http://schemas.openxmlformats.org/officeDocument/2006/relationships/image" Target="../media/image231.jpeg" /><Relationship Id="rId2" Type="http://schemas.openxmlformats.org/officeDocument/2006/relationships/image" Target="../media/image62.png" /><Relationship Id="rId3" Type="http://schemas.openxmlformats.org/officeDocument/2006/relationships/image" Target="../media/image232.svg" /><Relationship Id="rId4" Type="http://schemas.openxmlformats.org/officeDocument/2006/relationships/image" Target="../media/image189.png" /><Relationship Id="rId5" Type="http://schemas.openxmlformats.org/officeDocument/2006/relationships/image" Target="../media/image233.svg" /><Relationship Id="rId6" Type="http://schemas.openxmlformats.org/officeDocument/2006/relationships/image" Target="../media/image64.png" /><Relationship Id="rId7" Type="http://schemas.openxmlformats.org/officeDocument/2006/relationships/image" Target="../media/image234.svg" /><Relationship Id="rId8" Type="http://schemas.openxmlformats.org/officeDocument/2006/relationships/image" Target="../media/image4.png" /><Relationship Id="rId9" Type="http://schemas.openxmlformats.org/officeDocument/2006/relationships/image" Target="../media/image235.svg" /></Relationships>
</file>

<file path=ppt/slides/_rels/slide17.xml.rels>&#65279;<?xml version="1.0" encoding="utf-8" standalone="yes"?><Relationships xmlns="http://schemas.openxmlformats.org/package/2006/relationships"><Relationship Id="rId1" Type="http://schemas.openxmlformats.org/officeDocument/2006/relationships/slideLayout" Target="../slideLayouts/slideLayout1.xml" /><Relationship Id="rId10" Type="http://schemas.openxmlformats.org/officeDocument/2006/relationships/image" Target="../media/image153.png" /><Relationship Id="rId11" Type="http://schemas.openxmlformats.org/officeDocument/2006/relationships/image" Target="../media/image244.svg" /><Relationship Id="rId12" Type="http://schemas.openxmlformats.org/officeDocument/2006/relationships/image" Target="../media/image135.png" /><Relationship Id="rId13" Type="http://schemas.openxmlformats.org/officeDocument/2006/relationships/image" Target="../media/image245.svg" /><Relationship Id="rId14" Type="http://schemas.openxmlformats.org/officeDocument/2006/relationships/image" Target="../media/image132.png" /><Relationship Id="rId15" Type="http://schemas.openxmlformats.org/officeDocument/2006/relationships/image" Target="../media/image246.svg" /><Relationship Id="rId16" Type="http://schemas.openxmlformats.org/officeDocument/2006/relationships/image" Target="../media/image11.png" /><Relationship Id="rId17" Type="http://schemas.openxmlformats.org/officeDocument/2006/relationships/image" Target="../media/image247.svg" /><Relationship Id="rId18" Type="http://schemas.openxmlformats.org/officeDocument/2006/relationships/image" Target="../media/image248.jpeg" /><Relationship Id="rId2" Type="http://schemas.openxmlformats.org/officeDocument/2006/relationships/image" Target="../media/image62.png" /><Relationship Id="rId3" Type="http://schemas.openxmlformats.org/officeDocument/2006/relationships/image" Target="../media/image240.svg" /><Relationship Id="rId4" Type="http://schemas.openxmlformats.org/officeDocument/2006/relationships/image" Target="../media/image189.png" /><Relationship Id="rId5" Type="http://schemas.openxmlformats.org/officeDocument/2006/relationships/image" Target="../media/image241.svg" /><Relationship Id="rId6" Type="http://schemas.openxmlformats.org/officeDocument/2006/relationships/image" Target="../media/image64.png" /><Relationship Id="rId7" Type="http://schemas.openxmlformats.org/officeDocument/2006/relationships/image" Target="../media/image242.svg" /><Relationship Id="rId8" Type="http://schemas.openxmlformats.org/officeDocument/2006/relationships/image" Target="../media/image4.png" /><Relationship Id="rId9" Type="http://schemas.openxmlformats.org/officeDocument/2006/relationships/image" Target="../media/image243.svg" /></Relationships>
</file>

<file path=ppt/slides/_rels/slide18.xml.rels>&#65279;<?xml version="1.0" encoding="utf-8" standalone="yes"?><Relationships xmlns="http://schemas.openxmlformats.org/package/2006/relationships"><Relationship Id="rId1" Type="http://schemas.openxmlformats.org/officeDocument/2006/relationships/slideLayout" Target="../slideLayouts/slideLayout1.xml" /><Relationship Id="rId10" Type="http://schemas.openxmlformats.org/officeDocument/2006/relationships/image" Target="../media/image153.png" /><Relationship Id="rId11" Type="http://schemas.openxmlformats.org/officeDocument/2006/relationships/image" Target="../media/image253.svg" /><Relationship Id="rId12" Type="http://schemas.openxmlformats.org/officeDocument/2006/relationships/image" Target="../media/image135.png" /><Relationship Id="rId13" Type="http://schemas.openxmlformats.org/officeDocument/2006/relationships/image" Target="../media/image254.svg" /><Relationship Id="rId14" Type="http://schemas.openxmlformats.org/officeDocument/2006/relationships/image" Target="../media/image132.png" /><Relationship Id="rId15" Type="http://schemas.openxmlformats.org/officeDocument/2006/relationships/image" Target="../media/image255.svg" /><Relationship Id="rId16" Type="http://schemas.openxmlformats.org/officeDocument/2006/relationships/image" Target="../media/image11.png" /><Relationship Id="rId17" Type="http://schemas.openxmlformats.org/officeDocument/2006/relationships/image" Target="../media/image256.svg" /><Relationship Id="rId18" Type="http://schemas.openxmlformats.org/officeDocument/2006/relationships/image" Target="../media/image248.jpeg" /><Relationship Id="rId2" Type="http://schemas.openxmlformats.org/officeDocument/2006/relationships/image" Target="../media/image62.png" /><Relationship Id="rId3" Type="http://schemas.openxmlformats.org/officeDocument/2006/relationships/image" Target="../media/image249.svg" /><Relationship Id="rId4" Type="http://schemas.openxmlformats.org/officeDocument/2006/relationships/image" Target="../media/image189.png" /><Relationship Id="rId5" Type="http://schemas.openxmlformats.org/officeDocument/2006/relationships/image" Target="../media/image250.svg" /><Relationship Id="rId6" Type="http://schemas.openxmlformats.org/officeDocument/2006/relationships/image" Target="../media/image64.png" /><Relationship Id="rId7" Type="http://schemas.openxmlformats.org/officeDocument/2006/relationships/image" Target="../media/image251.svg" /><Relationship Id="rId8" Type="http://schemas.openxmlformats.org/officeDocument/2006/relationships/image" Target="../media/image4.png" /><Relationship Id="rId9" Type="http://schemas.openxmlformats.org/officeDocument/2006/relationships/image" Target="../media/image252.svg" /></Relationships>
</file>

<file path=ppt/slides/_rels/slide19.xml.rels>&#65279;<?xml version="1.0" encoding="utf-8" standalone="yes"?><Relationships xmlns="http://schemas.openxmlformats.org/package/2006/relationships"><Relationship Id="rId1" Type="http://schemas.openxmlformats.org/officeDocument/2006/relationships/slideLayout" Target="../slideLayouts/slideLayout1.xml" /><Relationship Id="rId10" Type="http://schemas.openxmlformats.org/officeDocument/2006/relationships/image" Target="../media/image153.png" /><Relationship Id="rId11" Type="http://schemas.openxmlformats.org/officeDocument/2006/relationships/image" Target="../media/image261.svg" /><Relationship Id="rId12" Type="http://schemas.openxmlformats.org/officeDocument/2006/relationships/image" Target="../media/image135.png" /><Relationship Id="rId13" Type="http://schemas.openxmlformats.org/officeDocument/2006/relationships/image" Target="../media/image262.svg" /><Relationship Id="rId14" Type="http://schemas.openxmlformats.org/officeDocument/2006/relationships/image" Target="../media/image132.png" /><Relationship Id="rId15" Type="http://schemas.openxmlformats.org/officeDocument/2006/relationships/image" Target="../media/image263.svg" /><Relationship Id="rId16" Type="http://schemas.openxmlformats.org/officeDocument/2006/relationships/image" Target="../media/image11.png" /><Relationship Id="rId17" Type="http://schemas.openxmlformats.org/officeDocument/2006/relationships/image" Target="../media/image264.svg" /><Relationship Id="rId18" Type="http://schemas.openxmlformats.org/officeDocument/2006/relationships/image" Target="../media/image248.jpeg" /><Relationship Id="rId2" Type="http://schemas.openxmlformats.org/officeDocument/2006/relationships/image" Target="../media/image62.png" /><Relationship Id="rId3" Type="http://schemas.openxmlformats.org/officeDocument/2006/relationships/image" Target="../media/image257.svg" /><Relationship Id="rId4" Type="http://schemas.openxmlformats.org/officeDocument/2006/relationships/image" Target="../media/image189.png" /><Relationship Id="rId5" Type="http://schemas.openxmlformats.org/officeDocument/2006/relationships/image" Target="../media/image258.svg" /><Relationship Id="rId6" Type="http://schemas.openxmlformats.org/officeDocument/2006/relationships/image" Target="../media/image64.png" /><Relationship Id="rId7" Type="http://schemas.openxmlformats.org/officeDocument/2006/relationships/image" Target="../media/image259.svg" /><Relationship Id="rId8" Type="http://schemas.openxmlformats.org/officeDocument/2006/relationships/image" Target="../media/image4.png" /><Relationship Id="rId9" Type="http://schemas.openxmlformats.org/officeDocument/2006/relationships/image" Target="../media/image260.svg" /></Relationships>
</file>

<file path=ppt/slides/_rels/slide2.xml.rels>&#65279;<?xml version="1.0" encoding="utf-8" standalone="yes"?><Relationships xmlns="http://schemas.openxmlformats.org/package/2006/relationships"><Relationship Id="rId1" Type="http://schemas.openxmlformats.org/officeDocument/2006/relationships/slideLayout" Target="../slideLayouts/slideLayout1.xml" /><Relationship Id="rId10" Type="http://schemas.openxmlformats.org/officeDocument/2006/relationships/image" Target="../media/image28.svg" /><Relationship Id="rId11" Type="http://schemas.openxmlformats.org/officeDocument/2006/relationships/image" Target="../media/image29.svg" /><Relationship Id="rId2" Type="http://schemas.openxmlformats.org/officeDocument/2006/relationships/image" Target="../media/image23.png" /><Relationship Id="rId3" Type="http://schemas.openxmlformats.org/officeDocument/2006/relationships/image" Target="../media/image24.svg" /><Relationship Id="rId4" Type="http://schemas.openxmlformats.org/officeDocument/2006/relationships/image" Target="../media/image1.png" /><Relationship Id="rId5" Type="http://schemas.openxmlformats.org/officeDocument/2006/relationships/image" Target="../media/image25.svg" /><Relationship Id="rId6" Type="http://schemas.openxmlformats.org/officeDocument/2006/relationships/image" Target="../media/image26.svg" /><Relationship Id="rId7" Type="http://schemas.openxmlformats.org/officeDocument/2006/relationships/image" Target="../media/image11.png" /><Relationship Id="rId8" Type="http://schemas.openxmlformats.org/officeDocument/2006/relationships/image" Target="../media/image27.svg" /><Relationship Id="rId9" Type="http://schemas.openxmlformats.org/officeDocument/2006/relationships/image" Target="../media/image14.png" /></Relationships>
</file>

<file path=ppt/slides/_rels/slide20.xml.rels>&#65279;<?xml version="1.0" encoding="utf-8" standalone="yes"?><Relationships xmlns="http://schemas.openxmlformats.org/package/2006/relationships"><Relationship Id="rId1" Type="http://schemas.openxmlformats.org/officeDocument/2006/relationships/slideLayout" Target="../slideLayouts/slideLayout1.xml" /><Relationship Id="rId10" Type="http://schemas.openxmlformats.org/officeDocument/2006/relationships/image" Target="../media/image153.png" /><Relationship Id="rId11" Type="http://schemas.openxmlformats.org/officeDocument/2006/relationships/image" Target="../media/image269.svg" /><Relationship Id="rId12" Type="http://schemas.openxmlformats.org/officeDocument/2006/relationships/image" Target="../media/image135.png" /><Relationship Id="rId13" Type="http://schemas.openxmlformats.org/officeDocument/2006/relationships/image" Target="../media/image270.svg" /><Relationship Id="rId14" Type="http://schemas.openxmlformats.org/officeDocument/2006/relationships/image" Target="../media/image132.png" /><Relationship Id="rId15" Type="http://schemas.openxmlformats.org/officeDocument/2006/relationships/image" Target="../media/image271.svg" /><Relationship Id="rId16" Type="http://schemas.openxmlformats.org/officeDocument/2006/relationships/image" Target="../media/image11.png" /><Relationship Id="rId17" Type="http://schemas.openxmlformats.org/officeDocument/2006/relationships/image" Target="../media/image272.svg" /><Relationship Id="rId18" Type="http://schemas.openxmlformats.org/officeDocument/2006/relationships/image" Target="../media/image248.jpeg" /><Relationship Id="rId19" Type="http://schemas.openxmlformats.org/officeDocument/2006/relationships/image" Target="../media/image273.png" /><Relationship Id="rId2" Type="http://schemas.openxmlformats.org/officeDocument/2006/relationships/image" Target="../media/image62.png" /><Relationship Id="rId20" Type="http://schemas.openxmlformats.org/officeDocument/2006/relationships/image" Target="../media/image274.svg" /><Relationship Id="rId3" Type="http://schemas.openxmlformats.org/officeDocument/2006/relationships/image" Target="../media/image265.svg" /><Relationship Id="rId4" Type="http://schemas.openxmlformats.org/officeDocument/2006/relationships/image" Target="../media/image189.png" /><Relationship Id="rId5" Type="http://schemas.openxmlformats.org/officeDocument/2006/relationships/image" Target="../media/image266.svg" /><Relationship Id="rId6" Type="http://schemas.openxmlformats.org/officeDocument/2006/relationships/image" Target="../media/image64.png" /><Relationship Id="rId7" Type="http://schemas.openxmlformats.org/officeDocument/2006/relationships/image" Target="../media/image267.svg" /><Relationship Id="rId8" Type="http://schemas.openxmlformats.org/officeDocument/2006/relationships/image" Target="../media/image4.png" /><Relationship Id="rId9" Type="http://schemas.openxmlformats.org/officeDocument/2006/relationships/image" Target="../media/image268.svg" /></Relationships>
</file>

<file path=ppt/slides/_rels/slide21.xml.rels>&#65279;<?xml version="1.0" encoding="utf-8" standalone="yes"?><Relationships xmlns="http://schemas.openxmlformats.org/package/2006/relationships"><Relationship Id="rId1" Type="http://schemas.openxmlformats.org/officeDocument/2006/relationships/slideLayout" Target="../slideLayouts/slideLayout1.xml" /><Relationship Id="rId10" Type="http://schemas.openxmlformats.org/officeDocument/2006/relationships/image" Target="../media/image153.png" /><Relationship Id="rId11" Type="http://schemas.openxmlformats.org/officeDocument/2006/relationships/image" Target="../media/image279.svg" /><Relationship Id="rId12" Type="http://schemas.openxmlformats.org/officeDocument/2006/relationships/image" Target="../media/image135.png" /><Relationship Id="rId13" Type="http://schemas.openxmlformats.org/officeDocument/2006/relationships/image" Target="../media/image280.svg" /><Relationship Id="rId14" Type="http://schemas.openxmlformats.org/officeDocument/2006/relationships/image" Target="../media/image132.png" /><Relationship Id="rId15" Type="http://schemas.openxmlformats.org/officeDocument/2006/relationships/image" Target="../media/image281.svg" /><Relationship Id="rId16" Type="http://schemas.openxmlformats.org/officeDocument/2006/relationships/image" Target="../media/image11.png" /><Relationship Id="rId17" Type="http://schemas.openxmlformats.org/officeDocument/2006/relationships/image" Target="../media/image282.svg" /><Relationship Id="rId18" Type="http://schemas.openxmlformats.org/officeDocument/2006/relationships/image" Target="../media/image91.png" /><Relationship Id="rId19" Type="http://schemas.openxmlformats.org/officeDocument/2006/relationships/image" Target="../media/image283.svg" /><Relationship Id="rId2" Type="http://schemas.openxmlformats.org/officeDocument/2006/relationships/image" Target="../media/image62.png" /><Relationship Id="rId20" Type="http://schemas.openxmlformats.org/officeDocument/2006/relationships/image" Target="../media/image284.jpeg" /><Relationship Id="rId21" Type="http://schemas.openxmlformats.org/officeDocument/2006/relationships/image" Target="../media/image285.jpeg" /><Relationship Id="rId22" Type="http://schemas.openxmlformats.org/officeDocument/2006/relationships/image" Target="../media/image187.png" /><Relationship Id="rId23" Type="http://schemas.openxmlformats.org/officeDocument/2006/relationships/image" Target="../media/image286.png" /><Relationship Id="rId24" Type="http://schemas.openxmlformats.org/officeDocument/2006/relationships/image" Target="../media/image287.svg" /><Relationship Id="rId3" Type="http://schemas.openxmlformats.org/officeDocument/2006/relationships/image" Target="../media/image275.svg" /><Relationship Id="rId4" Type="http://schemas.openxmlformats.org/officeDocument/2006/relationships/image" Target="../media/image189.png" /><Relationship Id="rId5" Type="http://schemas.openxmlformats.org/officeDocument/2006/relationships/image" Target="../media/image276.svg" /><Relationship Id="rId6" Type="http://schemas.openxmlformats.org/officeDocument/2006/relationships/image" Target="../media/image64.png" /><Relationship Id="rId7" Type="http://schemas.openxmlformats.org/officeDocument/2006/relationships/image" Target="../media/image277.svg" /><Relationship Id="rId8" Type="http://schemas.openxmlformats.org/officeDocument/2006/relationships/image" Target="../media/image4.png" /><Relationship Id="rId9" Type="http://schemas.openxmlformats.org/officeDocument/2006/relationships/image" Target="../media/image278.svg" /></Relationships>
</file>

<file path=ppt/slides/_rels/slide22.xml.rels>&#65279;<?xml version="1.0" encoding="utf-8" standalone="yes"?><Relationships xmlns="http://schemas.openxmlformats.org/package/2006/relationships"><Relationship Id="rId1" Type="http://schemas.openxmlformats.org/officeDocument/2006/relationships/slideLayout" Target="../slideLayouts/slideLayout1.xml" /><Relationship Id="rId10" Type="http://schemas.openxmlformats.org/officeDocument/2006/relationships/image" Target="../media/image153.png" /><Relationship Id="rId11" Type="http://schemas.openxmlformats.org/officeDocument/2006/relationships/image" Target="../media/image292.svg" /><Relationship Id="rId12" Type="http://schemas.openxmlformats.org/officeDocument/2006/relationships/image" Target="../media/image135.png" /><Relationship Id="rId13" Type="http://schemas.openxmlformats.org/officeDocument/2006/relationships/image" Target="../media/image293.svg" /><Relationship Id="rId14" Type="http://schemas.openxmlformats.org/officeDocument/2006/relationships/image" Target="../media/image132.png" /><Relationship Id="rId15" Type="http://schemas.openxmlformats.org/officeDocument/2006/relationships/image" Target="../media/image294.svg" /><Relationship Id="rId16" Type="http://schemas.openxmlformats.org/officeDocument/2006/relationships/image" Target="../media/image11.png" /><Relationship Id="rId17" Type="http://schemas.openxmlformats.org/officeDocument/2006/relationships/image" Target="../media/image295.svg" /><Relationship Id="rId18" Type="http://schemas.openxmlformats.org/officeDocument/2006/relationships/image" Target="../media/image91.png" /><Relationship Id="rId19" Type="http://schemas.openxmlformats.org/officeDocument/2006/relationships/image" Target="../media/image296.svg" /><Relationship Id="rId2" Type="http://schemas.openxmlformats.org/officeDocument/2006/relationships/image" Target="../media/image62.png" /><Relationship Id="rId20" Type="http://schemas.openxmlformats.org/officeDocument/2006/relationships/image" Target="../media/image297.jpeg" /><Relationship Id="rId21" Type="http://schemas.openxmlformats.org/officeDocument/2006/relationships/image" Target="../media/image298.jpeg" /><Relationship Id="rId22" Type="http://schemas.openxmlformats.org/officeDocument/2006/relationships/image" Target="../media/image299.png" /><Relationship Id="rId23" Type="http://schemas.openxmlformats.org/officeDocument/2006/relationships/image" Target="../media/image300.svg" /><Relationship Id="rId24" Type="http://schemas.openxmlformats.org/officeDocument/2006/relationships/image" Target="../media/image301.png" /><Relationship Id="rId25" Type="http://schemas.openxmlformats.org/officeDocument/2006/relationships/image" Target="../media/image302.svg" /><Relationship Id="rId3" Type="http://schemas.openxmlformats.org/officeDocument/2006/relationships/image" Target="../media/image288.svg" /><Relationship Id="rId4" Type="http://schemas.openxmlformats.org/officeDocument/2006/relationships/image" Target="../media/image189.png" /><Relationship Id="rId5" Type="http://schemas.openxmlformats.org/officeDocument/2006/relationships/image" Target="../media/image289.svg" /><Relationship Id="rId6" Type="http://schemas.openxmlformats.org/officeDocument/2006/relationships/image" Target="../media/image64.png" /><Relationship Id="rId7" Type="http://schemas.openxmlformats.org/officeDocument/2006/relationships/image" Target="../media/image290.svg" /><Relationship Id="rId8" Type="http://schemas.openxmlformats.org/officeDocument/2006/relationships/image" Target="../media/image4.png" /><Relationship Id="rId9" Type="http://schemas.openxmlformats.org/officeDocument/2006/relationships/image" Target="../media/image291.svg" /></Relationships>
</file>

<file path=ppt/slides/_rels/slide23.xml.rels>&#65279;<?xml version="1.0" encoding="utf-8" standalone="yes"?><Relationships xmlns="http://schemas.openxmlformats.org/package/2006/relationships"><Relationship Id="rId1" Type="http://schemas.openxmlformats.org/officeDocument/2006/relationships/slideLayout" Target="../slideLayouts/slideLayout1.xml" /><Relationship Id="rId10" Type="http://schemas.openxmlformats.org/officeDocument/2006/relationships/image" Target="../media/image153.png" /><Relationship Id="rId11" Type="http://schemas.openxmlformats.org/officeDocument/2006/relationships/image" Target="../media/image307.svg" /><Relationship Id="rId12" Type="http://schemas.openxmlformats.org/officeDocument/2006/relationships/image" Target="../media/image135.png" /><Relationship Id="rId13" Type="http://schemas.openxmlformats.org/officeDocument/2006/relationships/image" Target="../media/image308.svg" /><Relationship Id="rId14" Type="http://schemas.openxmlformats.org/officeDocument/2006/relationships/image" Target="../media/image132.png" /><Relationship Id="rId15" Type="http://schemas.openxmlformats.org/officeDocument/2006/relationships/image" Target="../media/image309.svg" /><Relationship Id="rId16" Type="http://schemas.openxmlformats.org/officeDocument/2006/relationships/image" Target="../media/image11.png" /><Relationship Id="rId17" Type="http://schemas.openxmlformats.org/officeDocument/2006/relationships/image" Target="../media/image310.svg" /><Relationship Id="rId18" Type="http://schemas.openxmlformats.org/officeDocument/2006/relationships/image" Target="../media/image91.png" /><Relationship Id="rId19" Type="http://schemas.openxmlformats.org/officeDocument/2006/relationships/image" Target="../media/image311.svg" /><Relationship Id="rId2" Type="http://schemas.openxmlformats.org/officeDocument/2006/relationships/image" Target="../media/image62.png" /><Relationship Id="rId20" Type="http://schemas.openxmlformats.org/officeDocument/2006/relationships/image" Target="../media/image312.jpeg" /><Relationship Id="rId21" Type="http://schemas.openxmlformats.org/officeDocument/2006/relationships/image" Target="../media/image313.jpeg" /><Relationship Id="rId22" Type="http://schemas.openxmlformats.org/officeDocument/2006/relationships/image" Target="../media/image314.png" /><Relationship Id="rId23" Type="http://schemas.openxmlformats.org/officeDocument/2006/relationships/image" Target="../media/image315.svg" /><Relationship Id="rId24" Type="http://schemas.openxmlformats.org/officeDocument/2006/relationships/image" Target="../media/image316.png" /><Relationship Id="rId3" Type="http://schemas.openxmlformats.org/officeDocument/2006/relationships/image" Target="../media/image303.svg" /><Relationship Id="rId4" Type="http://schemas.openxmlformats.org/officeDocument/2006/relationships/image" Target="../media/image189.png" /><Relationship Id="rId5" Type="http://schemas.openxmlformats.org/officeDocument/2006/relationships/image" Target="../media/image304.svg" /><Relationship Id="rId6" Type="http://schemas.openxmlformats.org/officeDocument/2006/relationships/image" Target="../media/image64.png" /><Relationship Id="rId7" Type="http://schemas.openxmlformats.org/officeDocument/2006/relationships/image" Target="../media/image305.svg" /><Relationship Id="rId8" Type="http://schemas.openxmlformats.org/officeDocument/2006/relationships/image" Target="../media/image4.png" /><Relationship Id="rId9" Type="http://schemas.openxmlformats.org/officeDocument/2006/relationships/image" Target="../media/image306.svg" /></Relationships>
</file>

<file path=ppt/slides/_rels/slide24.xml.rels>&#65279;<?xml version="1.0" encoding="utf-8" standalone="yes"?><Relationships xmlns="http://schemas.openxmlformats.org/package/2006/relationships"><Relationship Id="rId1" Type="http://schemas.openxmlformats.org/officeDocument/2006/relationships/slideLayout" Target="../slideLayouts/slideLayout1.xml" /><Relationship Id="rId10" Type="http://schemas.openxmlformats.org/officeDocument/2006/relationships/image" Target="../media/image153.png" /><Relationship Id="rId11" Type="http://schemas.openxmlformats.org/officeDocument/2006/relationships/image" Target="../media/image321.svg" /><Relationship Id="rId12" Type="http://schemas.openxmlformats.org/officeDocument/2006/relationships/image" Target="../media/image135.png" /><Relationship Id="rId13" Type="http://schemas.openxmlformats.org/officeDocument/2006/relationships/image" Target="../media/image322.svg" /><Relationship Id="rId14" Type="http://schemas.openxmlformats.org/officeDocument/2006/relationships/image" Target="../media/image132.png" /><Relationship Id="rId15" Type="http://schemas.openxmlformats.org/officeDocument/2006/relationships/image" Target="../media/image323.svg" /><Relationship Id="rId16" Type="http://schemas.openxmlformats.org/officeDocument/2006/relationships/image" Target="../media/image11.png" /><Relationship Id="rId17" Type="http://schemas.openxmlformats.org/officeDocument/2006/relationships/image" Target="../media/image324.svg" /><Relationship Id="rId18" Type="http://schemas.openxmlformats.org/officeDocument/2006/relationships/image" Target="../media/image91.png" /><Relationship Id="rId19" Type="http://schemas.openxmlformats.org/officeDocument/2006/relationships/image" Target="../media/image325.svg" /><Relationship Id="rId2" Type="http://schemas.openxmlformats.org/officeDocument/2006/relationships/image" Target="../media/image62.png" /><Relationship Id="rId20" Type="http://schemas.openxmlformats.org/officeDocument/2006/relationships/image" Target="../media/image326.jpeg" /><Relationship Id="rId21" Type="http://schemas.openxmlformats.org/officeDocument/2006/relationships/image" Target="../media/image327.jpeg" /><Relationship Id="rId22" Type="http://schemas.openxmlformats.org/officeDocument/2006/relationships/image" Target="../media/image328.png" /><Relationship Id="rId23" Type="http://schemas.openxmlformats.org/officeDocument/2006/relationships/image" Target="../media/image329.svg" /><Relationship Id="rId24" Type="http://schemas.openxmlformats.org/officeDocument/2006/relationships/image" Target="../media/image330.png" /><Relationship Id="rId3" Type="http://schemas.openxmlformats.org/officeDocument/2006/relationships/image" Target="../media/image317.svg" /><Relationship Id="rId4" Type="http://schemas.openxmlformats.org/officeDocument/2006/relationships/image" Target="../media/image189.png" /><Relationship Id="rId5" Type="http://schemas.openxmlformats.org/officeDocument/2006/relationships/image" Target="../media/image318.svg" /><Relationship Id="rId6" Type="http://schemas.openxmlformats.org/officeDocument/2006/relationships/image" Target="../media/image64.png" /><Relationship Id="rId7" Type="http://schemas.openxmlformats.org/officeDocument/2006/relationships/image" Target="../media/image319.svg" /><Relationship Id="rId8" Type="http://schemas.openxmlformats.org/officeDocument/2006/relationships/image" Target="../media/image4.png" /><Relationship Id="rId9" Type="http://schemas.openxmlformats.org/officeDocument/2006/relationships/image" Target="../media/image320.svg" /></Relationships>
</file>

<file path=ppt/slides/_rels/slide25.xml.rels>&#65279;<?xml version="1.0" encoding="utf-8" standalone="yes"?><Relationships xmlns="http://schemas.openxmlformats.org/package/2006/relationships"><Relationship Id="rId1" Type="http://schemas.openxmlformats.org/officeDocument/2006/relationships/slideLayout" Target="../slideLayouts/slideLayout1.xml" /><Relationship Id="rId10" Type="http://schemas.openxmlformats.org/officeDocument/2006/relationships/image" Target="../media/image153.png" /><Relationship Id="rId11" Type="http://schemas.openxmlformats.org/officeDocument/2006/relationships/image" Target="../media/image335.svg" /><Relationship Id="rId12" Type="http://schemas.openxmlformats.org/officeDocument/2006/relationships/image" Target="../media/image135.png" /><Relationship Id="rId13" Type="http://schemas.openxmlformats.org/officeDocument/2006/relationships/image" Target="../media/image336.svg" /><Relationship Id="rId14" Type="http://schemas.openxmlformats.org/officeDocument/2006/relationships/image" Target="../media/image132.png" /><Relationship Id="rId15" Type="http://schemas.openxmlformats.org/officeDocument/2006/relationships/image" Target="../media/image337.svg" /><Relationship Id="rId16" Type="http://schemas.openxmlformats.org/officeDocument/2006/relationships/image" Target="../media/image11.png" /><Relationship Id="rId17" Type="http://schemas.openxmlformats.org/officeDocument/2006/relationships/image" Target="../media/image338.svg" /><Relationship Id="rId18" Type="http://schemas.openxmlformats.org/officeDocument/2006/relationships/image" Target="../media/image91.png" /><Relationship Id="rId19" Type="http://schemas.openxmlformats.org/officeDocument/2006/relationships/image" Target="../media/image339.svg" /><Relationship Id="rId2" Type="http://schemas.openxmlformats.org/officeDocument/2006/relationships/image" Target="../media/image62.png" /><Relationship Id="rId20" Type="http://schemas.openxmlformats.org/officeDocument/2006/relationships/image" Target="../media/image340.jpeg" /><Relationship Id="rId21" Type="http://schemas.openxmlformats.org/officeDocument/2006/relationships/image" Target="../media/image341.jpeg" /><Relationship Id="rId22" Type="http://schemas.openxmlformats.org/officeDocument/2006/relationships/image" Target="../media/image342.png" /><Relationship Id="rId23" Type="http://schemas.openxmlformats.org/officeDocument/2006/relationships/image" Target="../media/image343.png" /><Relationship Id="rId24" Type="http://schemas.openxmlformats.org/officeDocument/2006/relationships/image" Target="../media/image344.svg" /><Relationship Id="rId25" Type="http://schemas.openxmlformats.org/officeDocument/2006/relationships/image" Target="../media/image345.png" /><Relationship Id="rId3" Type="http://schemas.openxmlformats.org/officeDocument/2006/relationships/image" Target="../media/image331.svg" /><Relationship Id="rId4" Type="http://schemas.openxmlformats.org/officeDocument/2006/relationships/image" Target="../media/image189.png" /><Relationship Id="rId5" Type="http://schemas.openxmlformats.org/officeDocument/2006/relationships/image" Target="../media/image332.svg" /><Relationship Id="rId6" Type="http://schemas.openxmlformats.org/officeDocument/2006/relationships/image" Target="../media/image64.png" /><Relationship Id="rId7" Type="http://schemas.openxmlformats.org/officeDocument/2006/relationships/image" Target="../media/image333.svg" /><Relationship Id="rId8" Type="http://schemas.openxmlformats.org/officeDocument/2006/relationships/image" Target="../media/image4.png" /><Relationship Id="rId9" Type="http://schemas.openxmlformats.org/officeDocument/2006/relationships/image" Target="../media/image334.svg" /></Relationships>
</file>

<file path=ppt/slides/_rels/slide26.xml.rels>&#65279;<?xml version="1.0" encoding="utf-8" standalone="yes"?><Relationships xmlns="http://schemas.openxmlformats.org/package/2006/relationships"><Relationship Id="rId1" Type="http://schemas.openxmlformats.org/officeDocument/2006/relationships/slideLayout" Target="../slideLayouts/slideLayout1.xml" /><Relationship Id="rId10" Type="http://schemas.openxmlformats.org/officeDocument/2006/relationships/image" Target="../media/image153.png" /><Relationship Id="rId11" Type="http://schemas.openxmlformats.org/officeDocument/2006/relationships/image" Target="../media/image350.svg" /><Relationship Id="rId12" Type="http://schemas.openxmlformats.org/officeDocument/2006/relationships/image" Target="../media/image135.png" /><Relationship Id="rId13" Type="http://schemas.openxmlformats.org/officeDocument/2006/relationships/image" Target="../media/image351.svg" /><Relationship Id="rId14" Type="http://schemas.openxmlformats.org/officeDocument/2006/relationships/image" Target="../media/image132.png" /><Relationship Id="rId15" Type="http://schemas.openxmlformats.org/officeDocument/2006/relationships/image" Target="../media/image352.svg" /><Relationship Id="rId16" Type="http://schemas.openxmlformats.org/officeDocument/2006/relationships/image" Target="../media/image11.png" /><Relationship Id="rId17" Type="http://schemas.openxmlformats.org/officeDocument/2006/relationships/image" Target="../media/image353.svg" /><Relationship Id="rId18" Type="http://schemas.openxmlformats.org/officeDocument/2006/relationships/image" Target="../media/image354.jpeg" /><Relationship Id="rId19" Type="http://schemas.openxmlformats.org/officeDocument/2006/relationships/image" Target="../media/image355.png" /><Relationship Id="rId2" Type="http://schemas.openxmlformats.org/officeDocument/2006/relationships/image" Target="../media/image62.png" /><Relationship Id="rId20" Type="http://schemas.openxmlformats.org/officeDocument/2006/relationships/image" Target="../media/image356.png" /><Relationship Id="rId21" Type="http://schemas.openxmlformats.org/officeDocument/2006/relationships/image" Target="../media/image357.svg" /><Relationship Id="rId22" Type="http://schemas.openxmlformats.org/officeDocument/2006/relationships/image" Target="../media/image358.png" /><Relationship Id="rId23" Type="http://schemas.openxmlformats.org/officeDocument/2006/relationships/image" Target="../media/image359.svg" /><Relationship Id="rId24" Type="http://schemas.openxmlformats.org/officeDocument/2006/relationships/image" Target="../media/image360.png" /><Relationship Id="rId25" Type="http://schemas.openxmlformats.org/officeDocument/2006/relationships/image" Target="../media/image361.svg" /><Relationship Id="rId3" Type="http://schemas.openxmlformats.org/officeDocument/2006/relationships/image" Target="../media/image346.svg" /><Relationship Id="rId4" Type="http://schemas.openxmlformats.org/officeDocument/2006/relationships/image" Target="../media/image189.png" /><Relationship Id="rId5" Type="http://schemas.openxmlformats.org/officeDocument/2006/relationships/image" Target="../media/image347.svg" /><Relationship Id="rId6" Type="http://schemas.openxmlformats.org/officeDocument/2006/relationships/image" Target="../media/image64.png" /><Relationship Id="rId7" Type="http://schemas.openxmlformats.org/officeDocument/2006/relationships/image" Target="../media/image348.svg" /><Relationship Id="rId8" Type="http://schemas.openxmlformats.org/officeDocument/2006/relationships/image" Target="../media/image4.png" /><Relationship Id="rId9" Type="http://schemas.openxmlformats.org/officeDocument/2006/relationships/image" Target="../media/image349.svg" /></Relationships>
</file>

<file path=ppt/slides/_rels/slide27.xml.rels>&#65279;<?xml version="1.0" encoding="utf-8" standalone="yes"?><Relationships xmlns="http://schemas.openxmlformats.org/package/2006/relationships"><Relationship Id="rId1" Type="http://schemas.openxmlformats.org/officeDocument/2006/relationships/slideLayout" Target="../slideLayouts/slideLayout1.xml" /><Relationship Id="rId10" Type="http://schemas.openxmlformats.org/officeDocument/2006/relationships/image" Target="../media/image366.svg" /><Relationship Id="rId11" Type="http://schemas.openxmlformats.org/officeDocument/2006/relationships/image" Target="../media/image135.png" /><Relationship Id="rId12" Type="http://schemas.openxmlformats.org/officeDocument/2006/relationships/image" Target="../media/image367.svg" /><Relationship Id="rId13" Type="http://schemas.openxmlformats.org/officeDocument/2006/relationships/image" Target="../media/image132.png" /><Relationship Id="rId14" Type="http://schemas.openxmlformats.org/officeDocument/2006/relationships/image" Target="../media/image368.svg" /><Relationship Id="rId15" Type="http://schemas.openxmlformats.org/officeDocument/2006/relationships/image" Target="../media/image11.png" /><Relationship Id="rId16" Type="http://schemas.openxmlformats.org/officeDocument/2006/relationships/image" Target="../media/image369.svg" /><Relationship Id="rId17" Type="http://schemas.openxmlformats.org/officeDocument/2006/relationships/image" Target="../media/image91.png" /><Relationship Id="rId18" Type="http://schemas.openxmlformats.org/officeDocument/2006/relationships/image" Target="../media/image370.svg" /><Relationship Id="rId19" Type="http://schemas.openxmlformats.org/officeDocument/2006/relationships/image" Target="../media/image371.jpeg" /><Relationship Id="rId2" Type="http://schemas.openxmlformats.org/officeDocument/2006/relationships/image" Target="../media/image64.png" /><Relationship Id="rId20" Type="http://schemas.openxmlformats.org/officeDocument/2006/relationships/image" Target="../media/image372.png" /><Relationship Id="rId3" Type="http://schemas.openxmlformats.org/officeDocument/2006/relationships/image" Target="../media/image362.svg" /><Relationship Id="rId4" Type="http://schemas.openxmlformats.org/officeDocument/2006/relationships/image" Target="../media/image189.png" /><Relationship Id="rId5" Type="http://schemas.openxmlformats.org/officeDocument/2006/relationships/image" Target="../media/image363.svg" /><Relationship Id="rId6" Type="http://schemas.openxmlformats.org/officeDocument/2006/relationships/image" Target="../media/image364.svg" /><Relationship Id="rId7" Type="http://schemas.openxmlformats.org/officeDocument/2006/relationships/image" Target="../media/image4.png" /><Relationship Id="rId8" Type="http://schemas.openxmlformats.org/officeDocument/2006/relationships/image" Target="../media/image365.svg" /><Relationship Id="rId9" Type="http://schemas.openxmlformats.org/officeDocument/2006/relationships/image" Target="../media/image49.png" /></Relationships>
</file>

<file path=ppt/slides/_rels/slide28.xml.rels>&#65279;<?xml version="1.0" encoding="utf-8" standalone="yes"?><Relationships xmlns="http://schemas.openxmlformats.org/package/2006/relationships"><Relationship Id="rId1" Type="http://schemas.openxmlformats.org/officeDocument/2006/relationships/slideLayout" Target="../slideLayouts/slideLayout1.xml" /><Relationship Id="rId10" Type="http://schemas.openxmlformats.org/officeDocument/2006/relationships/image" Target="../media/image377.svg" /><Relationship Id="rId11" Type="http://schemas.openxmlformats.org/officeDocument/2006/relationships/image" Target="../media/image11.png" /><Relationship Id="rId12" Type="http://schemas.openxmlformats.org/officeDocument/2006/relationships/image" Target="../media/image378.svg" /><Relationship Id="rId13" Type="http://schemas.openxmlformats.org/officeDocument/2006/relationships/image" Target="../media/image379.svg" /><Relationship Id="rId14" Type="http://schemas.openxmlformats.org/officeDocument/2006/relationships/image" Target="../media/image49.png" /><Relationship Id="rId15" Type="http://schemas.openxmlformats.org/officeDocument/2006/relationships/image" Target="../media/image380.svg" /><Relationship Id="rId16" Type="http://schemas.openxmlformats.org/officeDocument/2006/relationships/image" Target="../media/image381.svg" /><Relationship Id="rId17" Type="http://schemas.openxmlformats.org/officeDocument/2006/relationships/image" Target="../media/image382.png" /><Relationship Id="rId18" Type="http://schemas.openxmlformats.org/officeDocument/2006/relationships/image" Target="../media/image383.svg" /><Relationship Id="rId19" Type="http://schemas.openxmlformats.org/officeDocument/2006/relationships/image" Target="../media/image384.png" /><Relationship Id="rId2" Type="http://schemas.openxmlformats.org/officeDocument/2006/relationships/image" Target="../media/image87.png" /><Relationship Id="rId20" Type="http://schemas.openxmlformats.org/officeDocument/2006/relationships/image" Target="../media/image385.svg" /><Relationship Id="rId3" Type="http://schemas.openxmlformats.org/officeDocument/2006/relationships/image" Target="../media/image373.svg" /><Relationship Id="rId4" Type="http://schemas.openxmlformats.org/officeDocument/2006/relationships/image" Target="../media/image4.png" /><Relationship Id="rId5" Type="http://schemas.openxmlformats.org/officeDocument/2006/relationships/image" Target="../media/image374.svg" /><Relationship Id="rId6" Type="http://schemas.openxmlformats.org/officeDocument/2006/relationships/image" Target="../media/image375.svg" /><Relationship Id="rId7" Type="http://schemas.openxmlformats.org/officeDocument/2006/relationships/image" Target="../media/image91.png" /><Relationship Id="rId8" Type="http://schemas.openxmlformats.org/officeDocument/2006/relationships/image" Target="../media/image376.svg" /><Relationship Id="rId9" Type="http://schemas.openxmlformats.org/officeDocument/2006/relationships/image" Target="../media/image132.png" /></Relationships>
</file>

<file path=ppt/slides/_rels/slide29.xml.rels>&#65279;<?xml version="1.0" encoding="utf-8" standalone="yes"?><Relationships xmlns="http://schemas.openxmlformats.org/package/2006/relationships"><Relationship Id="rId1" Type="http://schemas.openxmlformats.org/officeDocument/2006/relationships/slideLayout" Target="../slideLayouts/slideLayout1.xml" /><Relationship Id="rId10" Type="http://schemas.openxmlformats.org/officeDocument/2006/relationships/image" Target="../media/image390.svg" /><Relationship Id="rId11" Type="http://schemas.openxmlformats.org/officeDocument/2006/relationships/image" Target="../media/image11.png" /><Relationship Id="rId12" Type="http://schemas.openxmlformats.org/officeDocument/2006/relationships/image" Target="../media/image391.svg" /><Relationship Id="rId13" Type="http://schemas.openxmlformats.org/officeDocument/2006/relationships/image" Target="../media/image392.svg" /><Relationship Id="rId14" Type="http://schemas.openxmlformats.org/officeDocument/2006/relationships/image" Target="../media/image49.png" /><Relationship Id="rId15" Type="http://schemas.openxmlformats.org/officeDocument/2006/relationships/image" Target="../media/image393.svg" /><Relationship Id="rId16" Type="http://schemas.openxmlformats.org/officeDocument/2006/relationships/image" Target="../media/image394.svg" /><Relationship Id="rId17" Type="http://schemas.openxmlformats.org/officeDocument/2006/relationships/image" Target="../media/image395.png" /><Relationship Id="rId18" Type="http://schemas.openxmlformats.org/officeDocument/2006/relationships/image" Target="../media/image396.png" /><Relationship Id="rId19" Type="http://schemas.openxmlformats.org/officeDocument/2006/relationships/image" Target="../media/image397.svg" /><Relationship Id="rId2" Type="http://schemas.openxmlformats.org/officeDocument/2006/relationships/image" Target="../media/image87.png" /><Relationship Id="rId3" Type="http://schemas.openxmlformats.org/officeDocument/2006/relationships/image" Target="../media/image386.svg" /><Relationship Id="rId4" Type="http://schemas.openxmlformats.org/officeDocument/2006/relationships/image" Target="../media/image4.png" /><Relationship Id="rId5" Type="http://schemas.openxmlformats.org/officeDocument/2006/relationships/image" Target="../media/image387.svg" /><Relationship Id="rId6" Type="http://schemas.openxmlformats.org/officeDocument/2006/relationships/image" Target="../media/image388.svg" /><Relationship Id="rId7" Type="http://schemas.openxmlformats.org/officeDocument/2006/relationships/image" Target="../media/image91.png" /><Relationship Id="rId8" Type="http://schemas.openxmlformats.org/officeDocument/2006/relationships/image" Target="../media/image389.svg" /><Relationship Id="rId9" Type="http://schemas.openxmlformats.org/officeDocument/2006/relationships/image" Target="../media/image132.png" /></Relationships>
</file>

<file path=ppt/slides/_rels/slide3.xml.rels>&#65279;<?xml version="1.0" encoding="utf-8" standalone="yes"?><Relationships xmlns="http://schemas.openxmlformats.org/package/2006/relationships"><Relationship Id="rId1" Type="http://schemas.openxmlformats.org/officeDocument/2006/relationships/slideLayout" Target="../slideLayouts/slideLayout1.xml" /><Relationship Id="rId10" Type="http://schemas.openxmlformats.org/officeDocument/2006/relationships/image" Target="../media/image36.svg" /><Relationship Id="rId11" Type="http://schemas.openxmlformats.org/officeDocument/2006/relationships/image" Target="../media/image37.svg" /><Relationship Id="rId12" Type="http://schemas.openxmlformats.org/officeDocument/2006/relationships/image" Target="../media/image38.svg" /><Relationship Id="rId13" Type="http://schemas.openxmlformats.org/officeDocument/2006/relationships/image" Target="../media/image39.svg" /><Relationship Id="rId2" Type="http://schemas.openxmlformats.org/officeDocument/2006/relationships/image" Target="../media/image30.png" /><Relationship Id="rId3" Type="http://schemas.openxmlformats.org/officeDocument/2006/relationships/image" Target="../media/image31.svg" /><Relationship Id="rId4" Type="http://schemas.openxmlformats.org/officeDocument/2006/relationships/image" Target="../media/image32.png" /><Relationship Id="rId5" Type="http://schemas.openxmlformats.org/officeDocument/2006/relationships/image" Target="../media/image33.svg" /><Relationship Id="rId6" Type="http://schemas.openxmlformats.org/officeDocument/2006/relationships/image" Target="../media/image1.png" /><Relationship Id="rId7" Type="http://schemas.openxmlformats.org/officeDocument/2006/relationships/image" Target="../media/image34.svg" /><Relationship Id="rId8" Type="http://schemas.openxmlformats.org/officeDocument/2006/relationships/image" Target="../media/image35.svg" /><Relationship Id="rId9" Type="http://schemas.openxmlformats.org/officeDocument/2006/relationships/image" Target="../media/image4.png" /></Relationships>
</file>

<file path=ppt/slides/_rels/slide30.xml.rels>&#65279;<?xml version="1.0" encoding="utf-8" standalone="yes"?><Relationships xmlns="http://schemas.openxmlformats.org/package/2006/relationships"><Relationship Id="rId1" Type="http://schemas.openxmlformats.org/officeDocument/2006/relationships/slideLayout" Target="../slideLayouts/slideLayout1.xml" /><Relationship Id="rId10" Type="http://schemas.openxmlformats.org/officeDocument/2006/relationships/image" Target="../media/image195.png" /><Relationship Id="rId11" Type="http://schemas.openxmlformats.org/officeDocument/2006/relationships/image" Target="../media/image403.svg" /><Relationship Id="rId12" Type="http://schemas.openxmlformats.org/officeDocument/2006/relationships/image" Target="../media/image11.png" /><Relationship Id="rId13" Type="http://schemas.openxmlformats.org/officeDocument/2006/relationships/image" Target="../media/image404.svg" /><Relationship Id="rId14" Type="http://schemas.openxmlformats.org/officeDocument/2006/relationships/image" Target="../media/image405.svg" /><Relationship Id="rId15" Type="http://schemas.openxmlformats.org/officeDocument/2006/relationships/image" Target="../media/image49.png" /><Relationship Id="rId16" Type="http://schemas.openxmlformats.org/officeDocument/2006/relationships/image" Target="../media/image406.svg" /><Relationship Id="rId17" Type="http://schemas.openxmlformats.org/officeDocument/2006/relationships/image" Target="../media/image407.svg" /><Relationship Id="rId18" Type="http://schemas.openxmlformats.org/officeDocument/2006/relationships/image" Target="../media/image408.png" /><Relationship Id="rId2" Type="http://schemas.openxmlformats.org/officeDocument/2006/relationships/image" Target="../media/image87.png" /><Relationship Id="rId3" Type="http://schemas.openxmlformats.org/officeDocument/2006/relationships/image" Target="../media/image398.svg" /><Relationship Id="rId4" Type="http://schemas.openxmlformats.org/officeDocument/2006/relationships/image" Target="../media/image399.png" /><Relationship Id="rId5" Type="http://schemas.openxmlformats.org/officeDocument/2006/relationships/image" Target="../media/image400.svg" /><Relationship Id="rId6" Type="http://schemas.openxmlformats.org/officeDocument/2006/relationships/image" Target="../media/image4.png" /><Relationship Id="rId7" Type="http://schemas.openxmlformats.org/officeDocument/2006/relationships/image" Target="../media/image401.svg" /><Relationship Id="rId8" Type="http://schemas.openxmlformats.org/officeDocument/2006/relationships/image" Target="../media/image91.png" /><Relationship Id="rId9" Type="http://schemas.openxmlformats.org/officeDocument/2006/relationships/image" Target="../media/image402.svg" /></Relationships>
</file>

<file path=ppt/slides/_rels/slide4.xml.rels>&#65279;<?xml version="1.0" encoding="utf-8" standalone="yes"?><Relationships xmlns="http://schemas.openxmlformats.org/package/2006/relationships"><Relationship Id="rId1" Type="http://schemas.openxmlformats.org/officeDocument/2006/relationships/slideLayout" Target="../slideLayouts/slideLayout1.xml" /><Relationship Id="rId10" Type="http://schemas.openxmlformats.org/officeDocument/2006/relationships/image" Target="../media/image47.svg" /><Relationship Id="rId11" Type="http://schemas.openxmlformats.org/officeDocument/2006/relationships/image" Target="../media/image48.svg" /><Relationship Id="rId12" Type="http://schemas.openxmlformats.org/officeDocument/2006/relationships/image" Target="../media/image49.png" /><Relationship Id="rId13" Type="http://schemas.openxmlformats.org/officeDocument/2006/relationships/image" Target="../media/image50.svg" /><Relationship Id="rId14" Type="http://schemas.openxmlformats.org/officeDocument/2006/relationships/image" Target="../media/image51.svg" /><Relationship Id="rId15" Type="http://schemas.openxmlformats.org/officeDocument/2006/relationships/image" Target="../media/image52.png" /><Relationship Id="rId16" Type="http://schemas.openxmlformats.org/officeDocument/2006/relationships/image" Target="../media/image53.svg" /><Relationship Id="rId17" Type="http://schemas.openxmlformats.org/officeDocument/2006/relationships/image" Target="../media/image54.svg" /><Relationship Id="rId18" Type="http://schemas.openxmlformats.org/officeDocument/2006/relationships/image" Target="../media/image55.png" /><Relationship Id="rId19" Type="http://schemas.openxmlformats.org/officeDocument/2006/relationships/image" Target="../media/image56.svg" /><Relationship Id="rId2" Type="http://schemas.openxmlformats.org/officeDocument/2006/relationships/image" Target="../media/image40.png" /><Relationship Id="rId20" Type="http://schemas.openxmlformats.org/officeDocument/2006/relationships/image" Target="../media/image57.svg" /><Relationship Id="rId21" Type="http://schemas.openxmlformats.org/officeDocument/2006/relationships/image" Target="../media/image58.png" /><Relationship Id="rId22" Type="http://schemas.openxmlformats.org/officeDocument/2006/relationships/image" Target="../media/image59.svg" /><Relationship Id="rId23" Type="http://schemas.openxmlformats.org/officeDocument/2006/relationships/image" Target="../media/image60.png" /><Relationship Id="rId24" Type="http://schemas.openxmlformats.org/officeDocument/2006/relationships/image" Target="../media/image61.svg" /><Relationship Id="rId3" Type="http://schemas.openxmlformats.org/officeDocument/2006/relationships/image" Target="../media/image41.svg" /><Relationship Id="rId4" Type="http://schemas.openxmlformats.org/officeDocument/2006/relationships/image" Target="../media/image42.png" /><Relationship Id="rId5" Type="http://schemas.openxmlformats.org/officeDocument/2006/relationships/image" Target="../media/image43.svg" /><Relationship Id="rId6" Type="http://schemas.openxmlformats.org/officeDocument/2006/relationships/image" Target="../media/image44.svg" /><Relationship Id="rId7" Type="http://schemas.openxmlformats.org/officeDocument/2006/relationships/image" Target="../media/image4.png" /><Relationship Id="rId8" Type="http://schemas.openxmlformats.org/officeDocument/2006/relationships/image" Target="../media/image45.svg" /><Relationship Id="rId9" Type="http://schemas.openxmlformats.org/officeDocument/2006/relationships/image" Target="../media/image46.svg" /></Relationships>
</file>

<file path=ppt/slides/_rels/slide5.xml.rels>&#65279;<?xml version="1.0" encoding="utf-8" standalone="yes"?><Relationships xmlns="http://schemas.openxmlformats.org/package/2006/relationships"><Relationship Id="rId1" Type="http://schemas.openxmlformats.org/officeDocument/2006/relationships/slideLayout" Target="../slideLayouts/slideLayout1.xml" /><Relationship Id="rId10" Type="http://schemas.openxmlformats.org/officeDocument/2006/relationships/image" Target="../media/image69.svg" /><Relationship Id="rId11" Type="http://schemas.openxmlformats.org/officeDocument/2006/relationships/image" Target="../media/image70.png" /><Relationship Id="rId12" Type="http://schemas.openxmlformats.org/officeDocument/2006/relationships/image" Target="../media/image71.svg" /><Relationship Id="rId13" Type="http://schemas.openxmlformats.org/officeDocument/2006/relationships/image" Target="../media/image72.svg" /><Relationship Id="rId14" Type="http://schemas.openxmlformats.org/officeDocument/2006/relationships/image" Target="../media/image73.png" /><Relationship Id="rId15" Type="http://schemas.openxmlformats.org/officeDocument/2006/relationships/image" Target="../media/image74.svg" /><Relationship Id="rId16" Type="http://schemas.openxmlformats.org/officeDocument/2006/relationships/image" Target="../media/image75.svg" /><Relationship Id="rId17" Type="http://schemas.openxmlformats.org/officeDocument/2006/relationships/image" Target="../media/image76.jpeg" /><Relationship Id="rId18" Type="http://schemas.openxmlformats.org/officeDocument/2006/relationships/image" Target="../media/image77.png" /><Relationship Id="rId19" Type="http://schemas.openxmlformats.org/officeDocument/2006/relationships/image" Target="../media/image78.jpeg" /><Relationship Id="rId2" Type="http://schemas.openxmlformats.org/officeDocument/2006/relationships/image" Target="../media/image62.png" /><Relationship Id="rId3" Type="http://schemas.openxmlformats.org/officeDocument/2006/relationships/image" Target="../media/image63.svg" /><Relationship Id="rId4" Type="http://schemas.openxmlformats.org/officeDocument/2006/relationships/image" Target="../media/image64.png" /><Relationship Id="rId5" Type="http://schemas.openxmlformats.org/officeDocument/2006/relationships/image" Target="../media/image65.svg" /><Relationship Id="rId6" Type="http://schemas.openxmlformats.org/officeDocument/2006/relationships/image" Target="../media/image4.png" /><Relationship Id="rId7" Type="http://schemas.openxmlformats.org/officeDocument/2006/relationships/image" Target="../media/image66.svg" /><Relationship Id="rId8" Type="http://schemas.openxmlformats.org/officeDocument/2006/relationships/image" Target="../media/image67.svg" /><Relationship Id="rId9" Type="http://schemas.openxmlformats.org/officeDocument/2006/relationships/image" Target="../media/image68.png" /></Relationships>
</file>

<file path=ppt/slides/_rels/slide6.xml.rels>&#65279;<?xml version="1.0" encoding="utf-8" standalone="yes"?><Relationships xmlns="http://schemas.openxmlformats.org/package/2006/relationships"><Relationship Id="rId1" Type="http://schemas.openxmlformats.org/officeDocument/2006/relationships/slideLayout" Target="../slideLayouts/slideLayout1.xml" /><Relationship Id="rId10" Type="http://schemas.openxmlformats.org/officeDocument/2006/relationships/image" Target="../media/image87.png" /><Relationship Id="rId11" Type="http://schemas.openxmlformats.org/officeDocument/2006/relationships/image" Target="../media/image88.svg" /><Relationship Id="rId12" Type="http://schemas.openxmlformats.org/officeDocument/2006/relationships/image" Target="../media/image89.png" /><Relationship Id="rId13" Type="http://schemas.openxmlformats.org/officeDocument/2006/relationships/image" Target="../media/image90.svg" /><Relationship Id="rId14" Type="http://schemas.openxmlformats.org/officeDocument/2006/relationships/image" Target="../media/image91.png" /><Relationship Id="rId15" Type="http://schemas.openxmlformats.org/officeDocument/2006/relationships/image" Target="../media/image92.svg" /><Relationship Id="rId16" Type="http://schemas.openxmlformats.org/officeDocument/2006/relationships/image" Target="../media/image93.png" /><Relationship Id="rId17" Type="http://schemas.openxmlformats.org/officeDocument/2006/relationships/image" Target="../media/image94.svg" /><Relationship Id="rId18" Type="http://schemas.openxmlformats.org/officeDocument/2006/relationships/image" Target="../media/image4.png" /><Relationship Id="rId19" Type="http://schemas.openxmlformats.org/officeDocument/2006/relationships/image" Target="../media/image95.svg" /><Relationship Id="rId2" Type="http://schemas.openxmlformats.org/officeDocument/2006/relationships/image" Target="../media/image79.png" /><Relationship Id="rId20" Type="http://schemas.openxmlformats.org/officeDocument/2006/relationships/image" Target="../media/image96.svg" /><Relationship Id="rId21" Type="http://schemas.openxmlformats.org/officeDocument/2006/relationships/image" Target="../media/image97.svg" /><Relationship Id="rId22" Type="http://schemas.openxmlformats.org/officeDocument/2006/relationships/image" Target="../media/image98.svg" /><Relationship Id="rId23" Type="http://schemas.openxmlformats.org/officeDocument/2006/relationships/image" Target="../media/image11.png" /><Relationship Id="rId24" Type="http://schemas.openxmlformats.org/officeDocument/2006/relationships/image" Target="../media/image99.svg" /><Relationship Id="rId25" Type="http://schemas.openxmlformats.org/officeDocument/2006/relationships/image" Target="../media/image100.svg" /><Relationship Id="rId26" Type="http://schemas.openxmlformats.org/officeDocument/2006/relationships/image" Target="../media/image101.jpeg" /><Relationship Id="rId27" Type="http://schemas.openxmlformats.org/officeDocument/2006/relationships/image" Target="../media/image102.png" /><Relationship Id="rId28" Type="http://schemas.openxmlformats.org/officeDocument/2006/relationships/image" Target="../media/image103.svg" /><Relationship Id="rId3" Type="http://schemas.openxmlformats.org/officeDocument/2006/relationships/image" Target="../media/image80.svg" /><Relationship Id="rId4" Type="http://schemas.openxmlformats.org/officeDocument/2006/relationships/image" Target="../media/image81.png" /><Relationship Id="rId5" Type="http://schemas.openxmlformats.org/officeDocument/2006/relationships/image" Target="../media/image82.svg" /><Relationship Id="rId6" Type="http://schemas.openxmlformats.org/officeDocument/2006/relationships/image" Target="../media/image83.png" /><Relationship Id="rId7" Type="http://schemas.openxmlformats.org/officeDocument/2006/relationships/image" Target="../media/image84.svg" /><Relationship Id="rId8" Type="http://schemas.openxmlformats.org/officeDocument/2006/relationships/image" Target="../media/image85.png" /><Relationship Id="rId9" Type="http://schemas.openxmlformats.org/officeDocument/2006/relationships/image" Target="../media/image86.svg" /></Relationships>
</file>

<file path=ppt/slides/_rels/slide7.xml.rels>&#65279;<?xml version="1.0" encoding="utf-8" standalone="yes"?><Relationships xmlns="http://schemas.openxmlformats.org/package/2006/relationships"><Relationship Id="rId1" Type="http://schemas.openxmlformats.org/officeDocument/2006/relationships/slideLayout" Target="../slideLayouts/slideLayout1.xml" /><Relationship Id="rId10" Type="http://schemas.openxmlformats.org/officeDocument/2006/relationships/image" Target="../media/image110.svg" /><Relationship Id="rId11" Type="http://schemas.openxmlformats.org/officeDocument/2006/relationships/image" Target="../media/image111.svg" /><Relationship Id="rId12" Type="http://schemas.openxmlformats.org/officeDocument/2006/relationships/image" Target="../media/image112.svg" /><Relationship Id="rId13" Type="http://schemas.openxmlformats.org/officeDocument/2006/relationships/image" Target="../media/image11.png" /><Relationship Id="rId14" Type="http://schemas.openxmlformats.org/officeDocument/2006/relationships/image" Target="../media/image113.svg" /><Relationship Id="rId15" Type="http://schemas.openxmlformats.org/officeDocument/2006/relationships/image" Target="../media/image114.svg" /><Relationship Id="rId16" Type="http://schemas.openxmlformats.org/officeDocument/2006/relationships/image" Target="../media/image115.jpeg" /><Relationship Id="rId17" Type="http://schemas.openxmlformats.org/officeDocument/2006/relationships/image" Target="../media/image116.jpeg" /><Relationship Id="rId18" Type="http://schemas.openxmlformats.org/officeDocument/2006/relationships/image" Target="../media/image117.jpeg" /><Relationship Id="rId2" Type="http://schemas.openxmlformats.org/officeDocument/2006/relationships/image" Target="../media/image104.png" /><Relationship Id="rId3" Type="http://schemas.openxmlformats.org/officeDocument/2006/relationships/image" Target="../media/image105.svg" /><Relationship Id="rId4" Type="http://schemas.openxmlformats.org/officeDocument/2006/relationships/image" Target="../media/image106.png" /><Relationship Id="rId5" Type="http://schemas.openxmlformats.org/officeDocument/2006/relationships/image" Target="../media/image107.svg" /><Relationship Id="rId6" Type="http://schemas.openxmlformats.org/officeDocument/2006/relationships/image" Target="../media/image93.png" /><Relationship Id="rId7" Type="http://schemas.openxmlformats.org/officeDocument/2006/relationships/image" Target="../media/image108.svg" /><Relationship Id="rId8" Type="http://schemas.openxmlformats.org/officeDocument/2006/relationships/image" Target="../media/image4.png" /><Relationship Id="rId9" Type="http://schemas.openxmlformats.org/officeDocument/2006/relationships/image" Target="../media/image109.svg" /></Relationships>
</file>

<file path=ppt/slides/_rels/slide8.xml.rels>&#65279;<?xml version="1.0" encoding="utf-8" standalone="yes"?><Relationships xmlns="http://schemas.openxmlformats.org/package/2006/relationships"><Relationship Id="rId1" Type="http://schemas.openxmlformats.org/officeDocument/2006/relationships/slideLayout" Target="../slideLayouts/slideLayout1.xml" /><Relationship Id="rId10" Type="http://schemas.openxmlformats.org/officeDocument/2006/relationships/image" Target="../media/image126.svg" /><Relationship Id="rId11" Type="http://schemas.openxmlformats.org/officeDocument/2006/relationships/image" Target="../media/image127.svg" /><Relationship Id="rId12" Type="http://schemas.openxmlformats.org/officeDocument/2006/relationships/image" Target="../media/image128.png" /><Relationship Id="rId13" Type="http://schemas.openxmlformats.org/officeDocument/2006/relationships/image" Target="../media/image129.svg" /><Relationship Id="rId14" Type="http://schemas.openxmlformats.org/officeDocument/2006/relationships/image" Target="../media/image130.svg" /><Relationship Id="rId15" Type="http://schemas.openxmlformats.org/officeDocument/2006/relationships/image" Target="../media/image70.png" /><Relationship Id="rId16" Type="http://schemas.openxmlformats.org/officeDocument/2006/relationships/image" Target="../media/image131.svg" /><Relationship Id="rId17" Type="http://schemas.openxmlformats.org/officeDocument/2006/relationships/image" Target="../media/image132.png" /><Relationship Id="rId18" Type="http://schemas.openxmlformats.org/officeDocument/2006/relationships/image" Target="../media/image133.svg" /><Relationship Id="rId19" Type="http://schemas.openxmlformats.org/officeDocument/2006/relationships/image" Target="../media/image134.svg" /><Relationship Id="rId2" Type="http://schemas.openxmlformats.org/officeDocument/2006/relationships/image" Target="../media/image118.png" /><Relationship Id="rId20" Type="http://schemas.openxmlformats.org/officeDocument/2006/relationships/image" Target="../media/image135.png" /><Relationship Id="rId21" Type="http://schemas.openxmlformats.org/officeDocument/2006/relationships/image" Target="../media/image136.svg" /><Relationship Id="rId22" Type="http://schemas.openxmlformats.org/officeDocument/2006/relationships/image" Target="../media/image137.svg" /><Relationship Id="rId23" Type="http://schemas.openxmlformats.org/officeDocument/2006/relationships/image" Target="../media/image138.png" /><Relationship Id="rId24" Type="http://schemas.openxmlformats.org/officeDocument/2006/relationships/image" Target="../media/image139.svg" /><Relationship Id="rId25" Type="http://schemas.openxmlformats.org/officeDocument/2006/relationships/image" Target="../media/image140.png" /><Relationship Id="rId26" Type="http://schemas.openxmlformats.org/officeDocument/2006/relationships/image" Target="../media/image141.svg" /><Relationship Id="rId3" Type="http://schemas.openxmlformats.org/officeDocument/2006/relationships/image" Target="../media/image119.svg" /><Relationship Id="rId4" Type="http://schemas.openxmlformats.org/officeDocument/2006/relationships/image" Target="../media/image120.png" /><Relationship Id="rId5" Type="http://schemas.openxmlformats.org/officeDocument/2006/relationships/image" Target="../media/image121.svg" /><Relationship Id="rId6" Type="http://schemas.openxmlformats.org/officeDocument/2006/relationships/image" Target="../media/image122.svg" /><Relationship Id="rId7" Type="http://schemas.openxmlformats.org/officeDocument/2006/relationships/image" Target="../media/image123.png" /><Relationship Id="rId8" Type="http://schemas.openxmlformats.org/officeDocument/2006/relationships/image" Target="../media/image124.svg" /><Relationship Id="rId9" Type="http://schemas.openxmlformats.org/officeDocument/2006/relationships/image" Target="../media/image125.svg" /></Relationships>
</file>

<file path=ppt/slides/_rels/slide9.xml.rels>&#65279;<?xml version="1.0" encoding="utf-8" standalone="yes"?><Relationships xmlns="http://schemas.openxmlformats.org/package/2006/relationships"><Relationship Id="rId1" Type="http://schemas.openxmlformats.org/officeDocument/2006/relationships/slideLayout" Target="../slideLayouts/slideLayout1.xml" /><Relationship Id="rId10" Type="http://schemas.openxmlformats.org/officeDocument/2006/relationships/image" Target="../media/image148.svg" /><Relationship Id="rId11" Type="http://schemas.openxmlformats.org/officeDocument/2006/relationships/image" Target="../media/image123.png" /><Relationship Id="rId12" Type="http://schemas.openxmlformats.org/officeDocument/2006/relationships/image" Target="../media/image149.svg" /><Relationship Id="rId13" Type="http://schemas.openxmlformats.org/officeDocument/2006/relationships/image" Target="../media/image150.svg" /><Relationship Id="rId14" Type="http://schemas.openxmlformats.org/officeDocument/2006/relationships/image" Target="../media/image11.png" /><Relationship Id="rId15" Type="http://schemas.openxmlformats.org/officeDocument/2006/relationships/image" Target="../media/image151.svg" /><Relationship Id="rId16" Type="http://schemas.openxmlformats.org/officeDocument/2006/relationships/image" Target="../media/image152.svg" /><Relationship Id="rId17" Type="http://schemas.openxmlformats.org/officeDocument/2006/relationships/image" Target="../media/image153.png" /><Relationship Id="rId18" Type="http://schemas.openxmlformats.org/officeDocument/2006/relationships/image" Target="../media/image154.svg" /><Relationship Id="rId19" Type="http://schemas.openxmlformats.org/officeDocument/2006/relationships/image" Target="../media/image155.svg" /><Relationship Id="rId2" Type="http://schemas.openxmlformats.org/officeDocument/2006/relationships/image" Target="../media/image87.png" /><Relationship Id="rId20" Type="http://schemas.openxmlformats.org/officeDocument/2006/relationships/image" Target="../media/image156.jpeg" /><Relationship Id="rId21" Type="http://schemas.openxmlformats.org/officeDocument/2006/relationships/image" Target="../media/image157.png" /><Relationship Id="rId3" Type="http://schemas.openxmlformats.org/officeDocument/2006/relationships/image" Target="../media/image142.svg" /><Relationship Id="rId4" Type="http://schemas.openxmlformats.org/officeDocument/2006/relationships/image" Target="../media/image143.svg" /><Relationship Id="rId5" Type="http://schemas.openxmlformats.org/officeDocument/2006/relationships/image" Target="../media/image89.png" /><Relationship Id="rId6" Type="http://schemas.openxmlformats.org/officeDocument/2006/relationships/image" Target="../media/image144.svg" /><Relationship Id="rId7" Type="http://schemas.openxmlformats.org/officeDocument/2006/relationships/image" Target="../media/image145.svg" /><Relationship Id="rId8" Type="http://schemas.openxmlformats.org/officeDocument/2006/relationships/image" Target="../media/image146.png" /><Relationship Id="rId9" Type="http://schemas.openxmlformats.org/officeDocument/2006/relationships/image" Target="../media/image147.svg" /></Relationships>
</file>

<file path=ppt/slides/slide1.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bg>
      <p:bgPr>
        <a:solidFill>
          <a:srgbClr val="FFF8ED"/>
        </a:solidFill>
        <a:effectLst/>
      </p:bgPr>
    </p:bg>
    <p:spTree>
      <p:nvGrpSpPr>
        <p:cNvPr id="1" name=""/>
        <p:cNvGrpSpPr/>
        <p:nvPr/>
      </p:nvGrpSpPr>
      <p:grpSpPr>
        <a:xfrm>
          <a:off x="0" y="0"/>
          <a:ext cx="0" cy="0"/>
        </a:xfrm>
      </p:grpSpPr>
      <p:sp>
        <p:nvSpPr>
          <p:cNvPr id="2" name="Freeform 2"/>
          <p:cNvSpPr/>
          <p:nvPr/>
        </p:nvSpPr>
        <p:spPr>
          <a:xfrm rot="3072190">
            <a:off x="15001284" y="8833352"/>
            <a:ext cx="7515750" cy="6811149"/>
          </a:xfrm>
          <a:custGeom>
            <a:rect l="l" t="t" r="r" b="b"/>
            <a:pathLst>
              <a:path w="7515750" h="6811149">
                <a:moveTo>
                  <a:pt x="0" y="0"/>
                </a:moveTo>
                <a:lnTo>
                  <a:pt x="7515750" y="0"/>
                </a:lnTo>
                <a:lnTo>
                  <a:pt x="7515750" y="6811149"/>
                </a:lnTo>
                <a:lnTo>
                  <a:pt x="0" y="681114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7727809">
            <a:off x="-4295269" y="-5087644"/>
            <a:ext cx="7515750" cy="6811149"/>
          </a:xfrm>
          <a:custGeom>
            <a:rect l="l" t="t" r="r" b="b"/>
            <a:pathLst>
              <a:path w="7515750" h="6811149">
                <a:moveTo>
                  <a:pt x="0" y="0"/>
                </a:moveTo>
                <a:lnTo>
                  <a:pt x="7515750" y="0"/>
                </a:lnTo>
                <a:lnTo>
                  <a:pt x="7515750" y="6811149"/>
                </a:lnTo>
                <a:lnTo>
                  <a:pt x="0" y="6811149"/>
                </a:lnTo>
                <a:lnTo>
                  <a:pt x="0" y="0"/>
                </a:lnTo>
                <a:close/>
              </a:path>
            </a:pathLst>
          </a:custGeom>
          <a:blipFill>
            <a:blip r:embed="rId2">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577864" y="850606"/>
            <a:ext cx="1429583" cy="1743394"/>
          </a:xfrm>
          <a:custGeom>
            <a:rect l="l" t="t" r="r" b="b"/>
            <a:pathLst>
              <a:path w="1429583" h="1743393">
                <a:moveTo>
                  <a:pt x="0" y="0"/>
                </a:moveTo>
                <a:lnTo>
                  <a:pt x="1429583" y="0"/>
                </a:lnTo>
                <a:lnTo>
                  <a:pt x="1429583" y="1743394"/>
                </a:lnTo>
                <a:lnTo>
                  <a:pt x="0" y="174339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Freeform 5"/>
          <p:cNvSpPr/>
          <p:nvPr/>
        </p:nvSpPr>
        <p:spPr>
          <a:xfrm>
            <a:off x="313908" y="2158152"/>
            <a:ext cx="714792" cy="871697"/>
          </a:xfrm>
          <a:custGeom>
            <a:rect l="l" t="t" r="r" b="b"/>
            <a:pathLst>
              <a:path w="714792" h="871696">
                <a:moveTo>
                  <a:pt x="0" y="0"/>
                </a:moveTo>
                <a:lnTo>
                  <a:pt x="714792" y="0"/>
                </a:lnTo>
                <a:lnTo>
                  <a:pt x="714792" y="871697"/>
                </a:lnTo>
                <a:lnTo>
                  <a:pt x="0" y="871697"/>
                </a:lnTo>
                <a:lnTo>
                  <a:pt x="0" y="0"/>
                </a:lnTo>
                <a:close/>
              </a:path>
            </a:pathLst>
          </a:custGeom>
          <a:blipFill>
            <a:blip r:embed="rId5">
              <a:extLst>
                <a:ext uri="{96DAC541-7B7A-43D3-8B79-37D633B846F1}">
                  <asvg:svgBlip xmlns:asvg="http://schemas.microsoft.com/office/drawing/2016/SVG/main" r:embed="rId7"/>
                </a:ext>
              </a:extLst>
            </a:blip>
            <a:stretch>
              <a:fillRect/>
            </a:stretch>
          </a:blipFill>
        </p:spPr>
        <p:txBody>
          <a:bodyPr/>
          <a:lstStyle/>
          <a:p>
            <a:endParaRPr lang="en-US"/>
          </a:p>
        </p:txBody>
      </p:sp>
      <p:sp>
        <p:nvSpPr>
          <p:cNvPr id="6" name="Freeform 6"/>
          <p:cNvSpPr/>
          <p:nvPr/>
        </p:nvSpPr>
        <p:spPr>
          <a:xfrm>
            <a:off x="17259300" y="7588321"/>
            <a:ext cx="714792" cy="871697"/>
          </a:xfrm>
          <a:custGeom>
            <a:rect l="l" t="t" r="r" b="b"/>
            <a:pathLst>
              <a:path w="714792" h="871696">
                <a:moveTo>
                  <a:pt x="0" y="0"/>
                </a:moveTo>
                <a:lnTo>
                  <a:pt x="714792" y="0"/>
                </a:lnTo>
                <a:lnTo>
                  <a:pt x="714792" y="871697"/>
                </a:lnTo>
                <a:lnTo>
                  <a:pt x="0" y="871697"/>
                </a:lnTo>
                <a:lnTo>
                  <a:pt x="0" y="0"/>
                </a:lnTo>
                <a:close/>
              </a:path>
            </a:pathLst>
          </a:custGeom>
          <a:blipFill>
            <a:blip r:embed="rId5">
              <a:extLst>
                <a:ext uri="{96DAC541-7B7A-43D3-8B79-37D633B846F1}">
                  <asvg:svgBlip xmlns:asvg="http://schemas.microsoft.com/office/drawing/2016/SVG/main" r:embed="rId8"/>
                </a:ext>
              </a:extLst>
            </a:blip>
            <a:stretch>
              <a:fillRect/>
            </a:stretch>
          </a:blipFill>
        </p:spPr>
        <p:txBody>
          <a:bodyPr/>
          <a:lstStyle/>
          <a:p>
            <a:endParaRPr lang="en-US"/>
          </a:p>
        </p:txBody>
      </p:sp>
      <p:sp>
        <p:nvSpPr>
          <p:cNvPr id="7" name="Freeform 7"/>
          <p:cNvSpPr/>
          <p:nvPr/>
        </p:nvSpPr>
        <p:spPr>
          <a:xfrm>
            <a:off x="16203112" y="8024169"/>
            <a:ext cx="1429583" cy="1743394"/>
          </a:xfrm>
          <a:custGeom>
            <a:rect l="l" t="t" r="r" b="b"/>
            <a:pathLst>
              <a:path w="1429583" h="1743393">
                <a:moveTo>
                  <a:pt x="0" y="0"/>
                </a:moveTo>
                <a:lnTo>
                  <a:pt x="1429583" y="0"/>
                </a:lnTo>
                <a:lnTo>
                  <a:pt x="1429583" y="1743394"/>
                </a:lnTo>
                <a:lnTo>
                  <a:pt x="0" y="1743394"/>
                </a:lnTo>
                <a:lnTo>
                  <a:pt x="0" y="0"/>
                </a:lnTo>
                <a:close/>
              </a:path>
            </a:pathLst>
          </a:custGeom>
          <a:blipFill>
            <a:blip r:embed="rId5">
              <a:extLst>
                <a:ext uri="{96DAC541-7B7A-43D3-8B79-37D633B846F1}">
                  <asvg:svgBlip xmlns:asvg="http://schemas.microsoft.com/office/drawing/2016/SVG/main" r:embed="rId9"/>
                </a:ext>
              </a:extLst>
            </a:blip>
            <a:stretch>
              <a:fillRect/>
            </a:stretch>
          </a:blipFill>
        </p:spPr>
        <p:txBody>
          <a:bodyPr/>
          <a:lstStyle/>
          <a:p>
            <a:endParaRPr lang="en-US"/>
          </a:p>
        </p:txBody>
      </p:sp>
      <p:sp>
        <p:nvSpPr>
          <p:cNvPr id="8" name="Freeform 8"/>
          <p:cNvSpPr/>
          <p:nvPr/>
        </p:nvSpPr>
        <p:spPr>
          <a:xfrm>
            <a:off x="7164818" y="231330"/>
            <a:ext cx="3783737" cy="3357207"/>
          </a:xfrm>
          <a:custGeom>
            <a:rect l="l" t="t" r="r" b="b"/>
            <a:pathLst>
              <a:path w="3783736" h="3357207">
                <a:moveTo>
                  <a:pt x="0" y="0"/>
                </a:moveTo>
                <a:lnTo>
                  <a:pt x="3783737" y="0"/>
                </a:lnTo>
                <a:lnTo>
                  <a:pt x="3783737" y="3357207"/>
                </a:lnTo>
                <a:lnTo>
                  <a:pt x="0" y="3357207"/>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9" name="Freeform 9"/>
          <p:cNvSpPr/>
          <p:nvPr/>
        </p:nvSpPr>
        <p:spPr>
          <a:xfrm>
            <a:off x="116928" y="8895866"/>
            <a:ext cx="2661617" cy="998106"/>
          </a:xfrm>
          <a:custGeom>
            <a:rect l="l" t="t" r="r" b="b"/>
            <a:pathLst>
              <a:path w="2661617" h="998106">
                <a:moveTo>
                  <a:pt x="0" y="0"/>
                </a:moveTo>
                <a:lnTo>
                  <a:pt x="2661617" y="0"/>
                </a:lnTo>
                <a:lnTo>
                  <a:pt x="2661617" y="998107"/>
                </a:lnTo>
                <a:lnTo>
                  <a:pt x="0" y="998107"/>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10" name="Freeform 10"/>
          <p:cNvSpPr/>
          <p:nvPr/>
        </p:nvSpPr>
        <p:spPr>
          <a:xfrm>
            <a:off x="15789528" y="529647"/>
            <a:ext cx="2661617" cy="998106"/>
          </a:xfrm>
          <a:custGeom>
            <a:rect l="l" t="t" r="r" b="b"/>
            <a:pathLst>
              <a:path w="2661617" h="998106">
                <a:moveTo>
                  <a:pt x="0" y="0"/>
                </a:moveTo>
                <a:lnTo>
                  <a:pt x="2661617" y="0"/>
                </a:lnTo>
                <a:lnTo>
                  <a:pt x="2661617" y="998106"/>
                </a:lnTo>
                <a:lnTo>
                  <a:pt x="0" y="998106"/>
                </a:lnTo>
                <a:lnTo>
                  <a:pt x="0" y="0"/>
                </a:lnTo>
                <a:close/>
              </a:path>
            </a:pathLst>
          </a:custGeom>
          <a:blipFill>
            <a:blip r:embed="rId12">
              <a:extLst>
                <a:ext uri="{96DAC541-7B7A-43D3-8B79-37D633B846F1}">
                  <asvg:svgBlip xmlns:asvg="http://schemas.microsoft.com/office/drawing/2016/SVG/main" r:embed="rId14"/>
                </a:ext>
              </a:extLst>
            </a:blip>
            <a:stretch>
              <a:fillRect/>
            </a:stretch>
          </a:blipFill>
        </p:spPr>
        <p:txBody>
          <a:bodyPr/>
          <a:lstStyle/>
          <a:p>
            <a:endParaRPr lang="en-US"/>
          </a:p>
        </p:txBody>
      </p:sp>
      <p:sp>
        <p:nvSpPr>
          <p:cNvPr id="11" name="Freeform 11"/>
          <p:cNvSpPr/>
          <p:nvPr/>
        </p:nvSpPr>
        <p:spPr>
          <a:xfrm>
            <a:off x="818900" y="7260443"/>
            <a:ext cx="1257673" cy="1257673"/>
          </a:xfrm>
          <a:custGeom>
            <a:rect l="l" t="t" r="r" b="b"/>
            <a:pathLst>
              <a:path w="1257673" h="1257673">
                <a:moveTo>
                  <a:pt x="0" y="0"/>
                </a:moveTo>
                <a:lnTo>
                  <a:pt x="1257673" y="0"/>
                </a:lnTo>
                <a:lnTo>
                  <a:pt x="1257673" y="1257673"/>
                </a:lnTo>
                <a:lnTo>
                  <a:pt x="0" y="1257673"/>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en-US"/>
          </a:p>
        </p:txBody>
      </p:sp>
      <p:sp>
        <p:nvSpPr>
          <p:cNvPr id="12" name="Freeform 12"/>
          <p:cNvSpPr/>
          <p:nvPr/>
        </p:nvSpPr>
        <p:spPr>
          <a:xfrm>
            <a:off x="4324869" y="8859533"/>
            <a:ext cx="908030" cy="908030"/>
          </a:xfrm>
          <a:custGeom>
            <a:rect l="l" t="t" r="r" b="b"/>
            <a:pathLst>
              <a:path w="908030" h="908030">
                <a:moveTo>
                  <a:pt x="0" y="0"/>
                </a:moveTo>
                <a:lnTo>
                  <a:pt x="908031" y="0"/>
                </a:lnTo>
                <a:lnTo>
                  <a:pt x="908031" y="908030"/>
                </a:lnTo>
                <a:lnTo>
                  <a:pt x="0" y="908030"/>
                </a:lnTo>
                <a:lnTo>
                  <a:pt x="0" y="0"/>
                </a:lnTo>
                <a:close/>
              </a:path>
            </a:pathLst>
          </a:custGeom>
          <a:blipFill>
            <a:blip r:embed="rId15">
              <a:extLst>
                <a:ext uri="{96DAC541-7B7A-43D3-8B79-37D633B846F1}">
                  <asvg:svgBlip xmlns:asvg="http://schemas.microsoft.com/office/drawing/2016/SVG/main" r:embed="rId17"/>
                </a:ext>
              </a:extLst>
            </a:blip>
            <a:stretch>
              <a:fillRect/>
            </a:stretch>
          </a:blipFill>
        </p:spPr>
        <p:txBody>
          <a:bodyPr/>
          <a:lstStyle/>
          <a:p>
            <a:endParaRPr lang="en-US"/>
          </a:p>
        </p:txBody>
      </p:sp>
      <p:sp>
        <p:nvSpPr>
          <p:cNvPr id="13" name="Freeform 13"/>
          <p:cNvSpPr/>
          <p:nvPr/>
        </p:nvSpPr>
        <p:spPr>
          <a:xfrm>
            <a:off x="669935" y="3652585"/>
            <a:ext cx="908030" cy="908030"/>
          </a:xfrm>
          <a:custGeom>
            <a:rect l="l" t="t" r="r" b="b"/>
            <a:pathLst>
              <a:path w="908030" h="908030">
                <a:moveTo>
                  <a:pt x="0" y="0"/>
                </a:moveTo>
                <a:lnTo>
                  <a:pt x="908030" y="0"/>
                </a:lnTo>
                <a:lnTo>
                  <a:pt x="908030" y="908031"/>
                </a:lnTo>
                <a:lnTo>
                  <a:pt x="0" y="908031"/>
                </a:lnTo>
                <a:lnTo>
                  <a:pt x="0" y="0"/>
                </a:lnTo>
                <a:close/>
              </a:path>
            </a:pathLst>
          </a:custGeom>
          <a:blipFill>
            <a:blip r:embed="rId15">
              <a:extLst>
                <a:ext uri="{96DAC541-7B7A-43D3-8B79-37D633B846F1}">
                  <asvg:svgBlip xmlns:asvg="http://schemas.microsoft.com/office/drawing/2016/SVG/main" r:embed="rId18"/>
                </a:ext>
              </a:extLst>
            </a:blip>
            <a:stretch>
              <a:fillRect/>
            </a:stretch>
          </a:blipFill>
        </p:spPr>
        <p:txBody>
          <a:bodyPr/>
          <a:lstStyle/>
          <a:p>
            <a:endParaRPr lang="en-US"/>
          </a:p>
        </p:txBody>
      </p:sp>
      <p:sp>
        <p:nvSpPr>
          <p:cNvPr id="14" name="Freeform 14"/>
          <p:cNvSpPr/>
          <p:nvPr/>
        </p:nvSpPr>
        <p:spPr>
          <a:xfrm>
            <a:off x="3433308" y="1527753"/>
            <a:ext cx="1799592" cy="944786"/>
          </a:xfrm>
          <a:custGeom>
            <a:rect l="l" t="t" r="r" b="b"/>
            <a:pathLst>
              <a:path w="1799592" h="944786">
                <a:moveTo>
                  <a:pt x="0" y="0"/>
                </a:moveTo>
                <a:lnTo>
                  <a:pt x="1799592" y="0"/>
                </a:lnTo>
                <a:lnTo>
                  <a:pt x="1799592" y="944786"/>
                </a:lnTo>
                <a:lnTo>
                  <a:pt x="0" y="944786"/>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endParaRPr lang="en-US"/>
          </a:p>
        </p:txBody>
      </p:sp>
      <p:sp>
        <p:nvSpPr>
          <p:cNvPr id="15" name="Freeform 15"/>
          <p:cNvSpPr/>
          <p:nvPr/>
        </p:nvSpPr>
        <p:spPr>
          <a:xfrm>
            <a:off x="13594403" y="8313514"/>
            <a:ext cx="1799592" cy="944786"/>
          </a:xfrm>
          <a:custGeom>
            <a:rect l="l" t="t" r="r" b="b"/>
            <a:pathLst>
              <a:path w="1799592" h="944786">
                <a:moveTo>
                  <a:pt x="0" y="0"/>
                </a:moveTo>
                <a:lnTo>
                  <a:pt x="1799592" y="0"/>
                </a:lnTo>
                <a:lnTo>
                  <a:pt x="1799592" y="944786"/>
                </a:lnTo>
                <a:lnTo>
                  <a:pt x="0" y="944786"/>
                </a:lnTo>
                <a:lnTo>
                  <a:pt x="0" y="0"/>
                </a:lnTo>
                <a:close/>
              </a:path>
            </a:pathLst>
          </a:custGeom>
          <a:blipFill>
            <a:blip r:embed="rId19">
              <a:extLst>
                <a:ext uri="{96DAC541-7B7A-43D3-8B79-37D633B846F1}">
                  <asvg:svgBlip xmlns:asvg="http://schemas.microsoft.com/office/drawing/2016/SVG/main" r:embed="rId21"/>
                </a:ext>
              </a:extLst>
            </a:blip>
            <a:stretch>
              <a:fillRect/>
            </a:stretch>
          </a:blipFill>
        </p:spPr>
        <p:txBody>
          <a:bodyPr/>
          <a:lstStyle/>
          <a:p>
            <a:endParaRPr lang="en-US"/>
          </a:p>
        </p:txBody>
      </p:sp>
      <p:sp>
        <p:nvSpPr>
          <p:cNvPr id="16" name="Freeform 16"/>
          <p:cNvSpPr/>
          <p:nvPr/>
        </p:nvSpPr>
        <p:spPr>
          <a:xfrm>
            <a:off x="1206499" y="3426052"/>
            <a:ext cx="4114800" cy="4114800"/>
          </a:xfrm>
          <a:custGeom>
            <a:rect l="l" t="t" r="r" b="b"/>
            <a:pathLst>
              <a:path w="4114800" h="4114800">
                <a:moveTo>
                  <a:pt x="0" y="0"/>
                </a:moveTo>
                <a:lnTo>
                  <a:pt x="4114800" y="0"/>
                </a:lnTo>
                <a:lnTo>
                  <a:pt x="4114800" y="4114800"/>
                </a:lnTo>
                <a:lnTo>
                  <a:pt x="0" y="4114800"/>
                </a:lnTo>
                <a:lnTo>
                  <a:pt x="0" y="0"/>
                </a:lnTo>
                <a:close/>
              </a:path>
            </a:pathLst>
          </a:custGeom>
          <a:blipFill>
            <a:blip r:embed="rId22">
              <a:extLst>
                <a:ext uri="{96DAC541-7B7A-43D3-8B79-37D633B846F1}">
                  <asvg:svgBlip xmlns:asvg="http://schemas.microsoft.com/office/drawing/2016/SVG/main" r:embed="rId23"/>
                </a:ext>
              </a:extLst>
            </a:blip>
            <a:stretch>
              <a:fillRect/>
            </a:stretch>
          </a:blipFill>
        </p:spPr>
        <p:txBody>
          <a:bodyPr/>
          <a:lstStyle/>
          <a:p>
            <a:endParaRPr lang="en-US"/>
          </a:p>
        </p:txBody>
      </p:sp>
      <p:sp>
        <p:nvSpPr>
          <p:cNvPr id="17" name="TextBox 17"/>
          <p:cNvSpPr txBox="1"/>
          <p:nvPr/>
        </p:nvSpPr>
        <p:spPr>
          <a:xfrm>
            <a:off x="5000748" y="4426096"/>
            <a:ext cx="8852744" cy="3142783"/>
          </a:xfrm>
          <a:prstGeom prst="rect">
            <a:avLst/>
          </a:prstGeom>
        </p:spPr>
        <p:txBody>
          <a:bodyPr lIns="0" tIns="0" rIns="0" bIns="0" rtlCol="0" anchor="t">
            <a:spAutoFit/>
          </a:bodyPr>
          <a:lstStyle/>
          <a:p>
            <a:pPr algn="ctr">
              <a:lnSpc>
                <a:spcPts val="8404"/>
              </a:lnSpc>
              <a:spcBef>
                <a:spcPct val="0"/>
              </a:spcBef>
            </a:pPr>
            <a:r>
              <a:rPr lang="en-US" sz="6002" b="1">
                <a:solidFill>
                  <a:srgbClr val="000000"/>
                </a:solidFill>
                <a:latin typeface="Times New Roman" panose="02020603050405020304" pitchFamily="18" charset="0"/>
                <a:ea typeface="Canva Sans Bold"/>
                <a:cs typeface="Times New Roman" panose="02020603050405020304" pitchFamily="18" charset="0"/>
                <a:sym typeface="Canva Sans Bold"/>
              </a:rPr>
              <a:t>THIẾT KẾ HỆ THỐNG MẠNG CHO BỆNH VIỆN SẢN - NHI</a:t>
            </a:r>
          </a:p>
        </p:txBody>
      </p:sp>
      <p:sp>
        <p:nvSpPr>
          <p:cNvPr id="18" name="TextBox 18"/>
          <p:cNvSpPr txBox="1"/>
          <p:nvPr/>
        </p:nvSpPr>
        <p:spPr>
          <a:xfrm>
            <a:off x="5232900" y="7540852"/>
            <a:ext cx="8140220" cy="842810"/>
          </a:xfrm>
          <a:prstGeom prst="rect">
            <a:avLst/>
          </a:prstGeom>
        </p:spPr>
        <p:txBody>
          <a:bodyPr lIns="0" tIns="0" rIns="0" bIns="0" rtlCol="0" anchor="t">
            <a:spAutoFit/>
          </a:bodyPr>
          <a:lstStyle/>
          <a:p>
            <a:pPr algn="ctr">
              <a:lnSpc>
                <a:spcPts val="6955"/>
              </a:lnSpc>
            </a:pPr>
            <a:r>
              <a:rPr lang="en-US" sz="4764" spc="343">
                <a:solidFill>
                  <a:srgbClr val="0070C0"/>
                </a:solidFill>
                <a:latin typeface="Times New Roman" panose="02020603050405020304" pitchFamily="18" charset="0"/>
                <a:ea typeface="Canva Sans"/>
                <a:cs typeface="Times New Roman" panose="02020603050405020304" pitchFamily="18" charset="0"/>
                <a:sym typeface="Canva Sans"/>
              </a:rPr>
              <a:t>HỨA KHÁNH ĐĂNG</a:t>
            </a:r>
          </a:p>
        </p:txBody>
      </p:sp>
      <p:sp>
        <p:nvSpPr>
          <p:cNvPr id="19" name="TextBox 19"/>
          <p:cNvSpPr txBox="1"/>
          <p:nvPr/>
        </p:nvSpPr>
        <p:spPr>
          <a:xfrm>
            <a:off x="6278496" y="8574702"/>
            <a:ext cx="5731009" cy="1401492"/>
          </a:xfrm>
          <a:prstGeom prst="rect">
            <a:avLst/>
          </a:prstGeom>
        </p:spPr>
        <p:txBody>
          <a:bodyPr lIns="0" tIns="0" rIns="0" bIns="0" rtlCol="0" anchor="t">
            <a:spAutoFit/>
          </a:bodyPr>
          <a:lstStyle/>
          <a:p>
            <a:pPr algn="ctr">
              <a:lnSpc>
                <a:spcPts val="5644"/>
              </a:lnSpc>
              <a:spcBef>
                <a:spcPct val="0"/>
              </a:spcBef>
            </a:pPr>
            <a:r>
              <a:rPr lang="en-US" sz="4031" spc="447">
                <a:solidFill>
                  <a:srgbClr val="000000"/>
                </a:solidFill>
                <a:latin typeface="Canva Sans"/>
                <a:ea typeface="Canva Sans"/>
                <a:cs typeface="Canva Sans"/>
                <a:sym typeface="Canva Sans"/>
              </a:rPr>
              <a:t>DA22TTA 110122046</a:t>
            </a:r>
          </a:p>
        </p:txBody>
      </p:sp>
      <p:sp>
        <p:nvSpPr>
          <p:cNvPr id="20" name="TextBox 20"/>
          <p:cNvSpPr txBox="1"/>
          <p:nvPr/>
        </p:nvSpPr>
        <p:spPr>
          <a:xfrm>
            <a:off x="6419867" y="3740937"/>
            <a:ext cx="5448266" cy="655127"/>
          </a:xfrm>
          <a:prstGeom prst="rect">
            <a:avLst/>
          </a:prstGeom>
        </p:spPr>
        <p:txBody>
          <a:bodyPr lIns="0" tIns="0" rIns="0" bIns="0" rtlCol="0" anchor="t">
            <a:spAutoFit/>
          </a:bodyPr>
          <a:lstStyle/>
          <a:p>
            <a:pPr algn="ctr">
              <a:lnSpc>
                <a:spcPts val="5365"/>
              </a:lnSpc>
              <a:spcBef>
                <a:spcPct val="0"/>
              </a:spcBef>
            </a:pPr>
            <a:r>
              <a:rPr lang="en-US" sz="3832" spc="425" err="1">
                <a:solidFill>
                  <a:srgbClr val="000000"/>
                </a:solidFill>
                <a:latin typeface="Times New Roman" panose="02020603050405020304" pitchFamily="18" charset="0"/>
                <a:ea typeface="Canva Sans"/>
                <a:cs typeface="Times New Roman" panose="02020603050405020304" pitchFamily="18" charset="0"/>
                <a:sym typeface="Canva Sans"/>
              </a:rPr>
              <a:t>Đồ án cơ sở ngành</a:t>
            </a:r>
            <a:endParaRPr lang="en-US" sz="3832" spc="425">
              <a:solidFill>
                <a:srgbClr val="000000"/>
              </a:solidFill>
              <a:latin typeface="Times New Roman" panose="02020603050405020304" pitchFamily="18" charset="0"/>
              <a:ea typeface="Canva Sans"/>
              <a:cs typeface="Times New Roman" panose="02020603050405020304" pitchFamily="18" charset="0"/>
              <a:sym typeface="Canva Sans"/>
            </a:endParaRPr>
          </a:p>
        </p:txBody>
      </p:sp>
    </p:spTree>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sld>
</file>

<file path=ppt/slides/slide10.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bg>
      <p:bgPr>
        <a:solidFill>
          <a:srgbClr val="FFF8ED"/>
        </a:solidFill>
        <a:effectLst/>
      </p:bgPr>
    </p:bg>
    <p:spTree>
      <p:nvGrpSpPr>
        <p:cNvPr id="1" name=""/>
        <p:cNvGrpSpPr/>
        <p:nvPr/>
      </p:nvGrpSpPr>
      <p:grpSpPr>
        <a:xfrm>
          <a:off x="0" y="0"/>
          <a:ext cx="0" cy="0"/>
        </a:xfrm>
      </p:grpSpPr>
      <p:sp>
        <p:nvSpPr>
          <p:cNvPr id="2" name="Freeform 2"/>
          <p:cNvSpPr/>
          <p:nvPr/>
        </p:nvSpPr>
        <p:spPr>
          <a:xfrm>
            <a:off x="-1359797" y="3190464"/>
            <a:ext cx="2719593" cy="1754138"/>
          </a:xfrm>
          <a:custGeom>
            <a:rect l="l" t="t" r="r" b="b"/>
            <a:pathLst>
              <a:path w="2719593" h="1754138">
                <a:moveTo>
                  <a:pt x="0" y="0"/>
                </a:moveTo>
                <a:lnTo>
                  <a:pt x="2719594" y="0"/>
                </a:lnTo>
                <a:lnTo>
                  <a:pt x="2719594" y="1754138"/>
                </a:lnTo>
                <a:lnTo>
                  <a:pt x="0" y="175413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16923614" y="4944602"/>
            <a:ext cx="2719593" cy="1754138"/>
          </a:xfrm>
          <a:custGeom>
            <a:rect l="l" t="t" r="r" b="b"/>
            <a:pathLst>
              <a:path w="2719593" h="1754138">
                <a:moveTo>
                  <a:pt x="0" y="0"/>
                </a:moveTo>
                <a:lnTo>
                  <a:pt x="2719594" y="0"/>
                </a:lnTo>
                <a:lnTo>
                  <a:pt x="2719594" y="1754138"/>
                </a:lnTo>
                <a:lnTo>
                  <a:pt x="0" y="1754138"/>
                </a:lnTo>
                <a:lnTo>
                  <a:pt x="0" y="0"/>
                </a:lnTo>
                <a:close/>
              </a:path>
            </a:pathLst>
          </a:custGeom>
          <a:blipFill>
            <a:blip r:embed="rId2">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16284449" y="5778343"/>
            <a:ext cx="1278328" cy="920396"/>
          </a:xfrm>
          <a:custGeom>
            <a:rect l="l" t="t" r="r" b="b"/>
            <a:pathLst>
              <a:path w="1278328" h="920396">
                <a:moveTo>
                  <a:pt x="0" y="0"/>
                </a:moveTo>
                <a:lnTo>
                  <a:pt x="1278328" y="0"/>
                </a:lnTo>
                <a:lnTo>
                  <a:pt x="1278328" y="920397"/>
                </a:lnTo>
                <a:lnTo>
                  <a:pt x="0" y="92039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Freeform 5"/>
          <p:cNvSpPr/>
          <p:nvPr/>
        </p:nvSpPr>
        <p:spPr>
          <a:xfrm>
            <a:off x="720633" y="4024206"/>
            <a:ext cx="1278328" cy="920396"/>
          </a:xfrm>
          <a:custGeom>
            <a:rect l="l" t="t" r="r" b="b"/>
            <a:pathLst>
              <a:path w="1278328" h="920396">
                <a:moveTo>
                  <a:pt x="0" y="0"/>
                </a:moveTo>
                <a:lnTo>
                  <a:pt x="1278328" y="0"/>
                </a:lnTo>
                <a:lnTo>
                  <a:pt x="1278328" y="920396"/>
                </a:lnTo>
                <a:lnTo>
                  <a:pt x="0" y="920396"/>
                </a:lnTo>
                <a:lnTo>
                  <a:pt x="0" y="0"/>
                </a:lnTo>
                <a:close/>
              </a:path>
            </a:pathLst>
          </a:custGeom>
          <a:blipFill>
            <a:blip r:embed="rId5">
              <a:extLst>
                <a:ext uri="{96DAC541-7B7A-43D3-8B79-37D633B846F1}">
                  <asvg:svgBlip xmlns:asvg="http://schemas.microsoft.com/office/drawing/2016/SVG/main" r:embed="rId7"/>
                </a:ext>
              </a:extLst>
            </a:blip>
            <a:stretch>
              <a:fillRect/>
            </a:stretch>
          </a:blipFill>
        </p:spPr>
        <p:txBody>
          <a:bodyPr/>
          <a:lstStyle/>
          <a:p>
            <a:endParaRPr lang="en-US"/>
          </a:p>
        </p:txBody>
      </p:sp>
      <p:sp>
        <p:nvSpPr>
          <p:cNvPr id="6" name="Freeform 6"/>
          <p:cNvSpPr/>
          <p:nvPr/>
        </p:nvSpPr>
        <p:spPr>
          <a:xfrm>
            <a:off x="16623258" y="-1870317"/>
            <a:ext cx="3812111" cy="3740634"/>
          </a:xfrm>
          <a:custGeom>
            <a:rect l="l" t="t" r="r" b="b"/>
            <a:pathLst>
              <a:path w="3812111" h="3740634">
                <a:moveTo>
                  <a:pt x="0" y="0"/>
                </a:moveTo>
                <a:lnTo>
                  <a:pt x="3812111" y="0"/>
                </a:lnTo>
                <a:lnTo>
                  <a:pt x="3812111" y="3740634"/>
                </a:lnTo>
                <a:lnTo>
                  <a:pt x="0" y="374063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7" name="Freeform 7"/>
          <p:cNvSpPr/>
          <p:nvPr/>
        </p:nvSpPr>
        <p:spPr>
          <a:xfrm>
            <a:off x="-2068898" y="8023691"/>
            <a:ext cx="3812111" cy="3740634"/>
          </a:xfrm>
          <a:custGeom>
            <a:rect l="l" t="t" r="r" b="b"/>
            <a:pathLst>
              <a:path w="3812111" h="3740634">
                <a:moveTo>
                  <a:pt x="0" y="0"/>
                </a:moveTo>
                <a:lnTo>
                  <a:pt x="3812111" y="0"/>
                </a:lnTo>
                <a:lnTo>
                  <a:pt x="3812111" y="3740634"/>
                </a:lnTo>
                <a:lnTo>
                  <a:pt x="0" y="3740634"/>
                </a:lnTo>
                <a:lnTo>
                  <a:pt x="0" y="0"/>
                </a:lnTo>
                <a:close/>
              </a:path>
            </a:pathLst>
          </a:custGeom>
          <a:blipFill>
            <a:blip r:embed="rId8">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8" name="Freeform 8"/>
          <p:cNvSpPr/>
          <p:nvPr/>
        </p:nvSpPr>
        <p:spPr>
          <a:xfrm>
            <a:off x="730960" y="8000627"/>
            <a:ext cx="1257673" cy="1257673"/>
          </a:xfrm>
          <a:custGeom>
            <a:rect l="l" t="t" r="r" b="b"/>
            <a:pathLst>
              <a:path w="1257673" h="1257673">
                <a:moveTo>
                  <a:pt x="0" y="0"/>
                </a:moveTo>
                <a:lnTo>
                  <a:pt x="1257673" y="0"/>
                </a:lnTo>
                <a:lnTo>
                  <a:pt x="1257673" y="1257673"/>
                </a:lnTo>
                <a:lnTo>
                  <a:pt x="0" y="1257673"/>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9" name="Freeform 9"/>
          <p:cNvSpPr/>
          <p:nvPr/>
        </p:nvSpPr>
        <p:spPr>
          <a:xfrm>
            <a:off x="16482278" y="748430"/>
            <a:ext cx="1257673" cy="1257673"/>
          </a:xfrm>
          <a:custGeom>
            <a:rect l="l" t="t" r="r" b="b"/>
            <a:pathLst>
              <a:path w="1257673" h="1257673">
                <a:moveTo>
                  <a:pt x="0" y="0"/>
                </a:moveTo>
                <a:lnTo>
                  <a:pt x="1257673" y="0"/>
                </a:lnTo>
                <a:lnTo>
                  <a:pt x="1257673" y="1257672"/>
                </a:lnTo>
                <a:lnTo>
                  <a:pt x="0" y="1257672"/>
                </a:lnTo>
                <a:lnTo>
                  <a:pt x="0" y="0"/>
                </a:lnTo>
                <a:close/>
              </a:path>
            </a:pathLst>
          </a:custGeom>
          <a:blipFill>
            <a:blip r:embed="rId11">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10" name="Freeform 10"/>
          <p:cNvSpPr/>
          <p:nvPr/>
        </p:nvSpPr>
        <p:spPr>
          <a:xfrm rot="5400000">
            <a:off x="16231969" y="8457138"/>
            <a:ext cx="2661617" cy="998106"/>
          </a:xfrm>
          <a:custGeom>
            <a:rect l="l" t="t" r="r" b="b"/>
            <a:pathLst>
              <a:path w="2661617" h="998106">
                <a:moveTo>
                  <a:pt x="0" y="0"/>
                </a:moveTo>
                <a:lnTo>
                  <a:pt x="2661617" y="0"/>
                </a:lnTo>
                <a:lnTo>
                  <a:pt x="2661617" y="998107"/>
                </a:lnTo>
                <a:lnTo>
                  <a:pt x="0" y="998107"/>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US"/>
          </a:p>
        </p:txBody>
      </p:sp>
      <p:sp>
        <p:nvSpPr>
          <p:cNvPr id="11" name="Freeform 11"/>
          <p:cNvSpPr/>
          <p:nvPr/>
        </p:nvSpPr>
        <p:spPr>
          <a:xfrm rot="5400000">
            <a:off x="-610176" y="625362"/>
            <a:ext cx="2661617" cy="998106"/>
          </a:xfrm>
          <a:custGeom>
            <a:rect l="l" t="t" r="r" b="b"/>
            <a:pathLst>
              <a:path w="2661617" h="998106">
                <a:moveTo>
                  <a:pt x="0" y="0"/>
                </a:moveTo>
                <a:lnTo>
                  <a:pt x="2661617" y="0"/>
                </a:lnTo>
                <a:lnTo>
                  <a:pt x="2661617" y="998106"/>
                </a:lnTo>
                <a:lnTo>
                  <a:pt x="0" y="998106"/>
                </a:lnTo>
                <a:lnTo>
                  <a:pt x="0" y="0"/>
                </a:lnTo>
                <a:close/>
              </a:path>
            </a:pathLst>
          </a:custGeom>
          <a:blipFill>
            <a:blip r:embed="rId14">
              <a:extLst>
                <a:ext uri="{96DAC541-7B7A-43D3-8B79-37D633B846F1}">
                  <asvg:svgBlip xmlns:asvg="http://schemas.microsoft.com/office/drawing/2016/SVG/main" r:embed="rId16"/>
                </a:ext>
              </a:extLst>
            </a:blip>
            <a:stretch>
              <a:fillRect/>
            </a:stretch>
          </a:blipFill>
        </p:spPr>
        <p:txBody>
          <a:bodyPr/>
          <a:lstStyle/>
          <a:p>
            <a:endParaRPr lang="en-US"/>
          </a:p>
        </p:txBody>
      </p:sp>
      <p:sp>
        <p:nvSpPr>
          <p:cNvPr id="12" name="Freeform 12"/>
          <p:cNvSpPr/>
          <p:nvPr/>
        </p:nvSpPr>
        <p:spPr>
          <a:xfrm>
            <a:off x="-268742" y="5504676"/>
            <a:ext cx="2414918" cy="1267832"/>
          </a:xfrm>
          <a:custGeom>
            <a:rect l="l" t="t" r="r" b="b"/>
            <a:pathLst>
              <a:path w="2414918" h="1267832">
                <a:moveTo>
                  <a:pt x="0" y="0"/>
                </a:moveTo>
                <a:lnTo>
                  <a:pt x="2414918" y="0"/>
                </a:lnTo>
                <a:lnTo>
                  <a:pt x="2414918" y="1267832"/>
                </a:lnTo>
                <a:lnTo>
                  <a:pt x="0" y="1267832"/>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en-US"/>
          </a:p>
        </p:txBody>
      </p:sp>
      <p:sp>
        <p:nvSpPr>
          <p:cNvPr id="13" name="Freeform 13"/>
          <p:cNvSpPr/>
          <p:nvPr/>
        </p:nvSpPr>
        <p:spPr>
          <a:xfrm>
            <a:off x="16355318" y="2799701"/>
            <a:ext cx="2414918" cy="1267832"/>
          </a:xfrm>
          <a:custGeom>
            <a:rect l="l" t="t" r="r" b="b"/>
            <a:pathLst>
              <a:path w="2414918" h="1267832">
                <a:moveTo>
                  <a:pt x="0" y="0"/>
                </a:moveTo>
                <a:lnTo>
                  <a:pt x="2414918" y="0"/>
                </a:lnTo>
                <a:lnTo>
                  <a:pt x="2414918" y="1267832"/>
                </a:lnTo>
                <a:lnTo>
                  <a:pt x="0" y="1267832"/>
                </a:lnTo>
                <a:lnTo>
                  <a:pt x="0" y="0"/>
                </a:lnTo>
                <a:close/>
              </a:path>
            </a:pathLst>
          </a:custGeom>
          <a:blipFill>
            <a:blip r:embed="rId17">
              <a:extLst>
                <a:ext uri="{96DAC541-7B7A-43D3-8B79-37D633B846F1}">
                  <asvg:svgBlip xmlns:asvg="http://schemas.microsoft.com/office/drawing/2016/SVG/main" r:embed="rId19"/>
                </a:ext>
              </a:extLst>
            </a:blip>
            <a:stretch>
              <a:fillRect/>
            </a:stretch>
          </a:blipFill>
        </p:spPr>
        <p:txBody>
          <a:bodyPr/>
          <a:lstStyle/>
          <a:p>
            <a:endParaRPr lang="en-US"/>
          </a:p>
        </p:txBody>
      </p:sp>
      <p:sp>
        <p:nvSpPr>
          <p:cNvPr id="14" name="Freeform 14"/>
          <p:cNvSpPr/>
          <p:nvPr/>
        </p:nvSpPr>
        <p:spPr>
          <a:xfrm>
            <a:off x="2709491" y="2231113"/>
            <a:ext cx="6434509" cy="3858777"/>
          </a:xfrm>
          <a:custGeom>
            <a:rect l="l" t="t" r="r" b="b"/>
            <a:pathLst>
              <a:path w="6434509" h="3858776">
                <a:moveTo>
                  <a:pt x="0" y="0"/>
                </a:moveTo>
                <a:lnTo>
                  <a:pt x="6434509" y="0"/>
                </a:lnTo>
                <a:lnTo>
                  <a:pt x="6434509" y="3858777"/>
                </a:lnTo>
                <a:lnTo>
                  <a:pt x="0" y="3858777"/>
                </a:lnTo>
                <a:lnTo>
                  <a:pt x="0" y="0"/>
                </a:lnTo>
                <a:close/>
              </a:path>
            </a:pathLst>
          </a:custGeom>
          <a:blipFill>
            <a:blip r:embed="rId20">
              <a:extLst>
                <a:ext uri="{28A0092B-C50C-407E-A947-70E740481C1C}">
                  <a14:useLocalDpi xmlns:a14="http://schemas.microsoft.com/office/drawing/2010/main" val="0"/>
                </a:ext>
              </a:extLst>
            </a:blip>
            <a:stretch>
              <a:fillRect/>
            </a:stretch>
          </a:blipFill>
          <a:ln w="38100" cap="sq">
            <a:solidFill>
              <a:srgbClr val="000000"/>
            </a:solidFill>
            <a:prstDash val="solid"/>
            <a:miter/>
          </a:ln>
        </p:spPr>
        <p:txBody>
          <a:bodyPr/>
          <a:lstStyle/>
          <a:p>
            <a:endParaRPr lang="en-US"/>
          </a:p>
        </p:txBody>
      </p:sp>
      <p:sp>
        <p:nvSpPr>
          <p:cNvPr id="15" name="Freeform 15"/>
          <p:cNvSpPr/>
          <p:nvPr/>
        </p:nvSpPr>
        <p:spPr>
          <a:xfrm>
            <a:off x="2709491" y="6238542"/>
            <a:ext cx="6434509" cy="3655466"/>
          </a:xfrm>
          <a:custGeom>
            <a:rect l="l" t="t" r="r" b="b"/>
            <a:pathLst>
              <a:path w="6434509" h="3655466">
                <a:moveTo>
                  <a:pt x="0" y="0"/>
                </a:moveTo>
                <a:lnTo>
                  <a:pt x="6434509" y="0"/>
                </a:lnTo>
                <a:lnTo>
                  <a:pt x="6434509" y="3655466"/>
                </a:lnTo>
                <a:lnTo>
                  <a:pt x="0" y="3655466"/>
                </a:lnTo>
                <a:lnTo>
                  <a:pt x="0" y="0"/>
                </a:lnTo>
                <a:close/>
              </a:path>
            </a:pathLst>
          </a:custGeom>
          <a:blipFill>
            <a:blip r:embed="rId21">
              <a:extLst>
                <a:ext uri="{28A0092B-C50C-407E-A947-70E740481C1C}">
                  <a14:useLocalDpi xmlns:a14="http://schemas.microsoft.com/office/drawing/2010/main" val="0"/>
                </a:ext>
              </a:extLst>
            </a:blip>
            <a:stretch>
              <a:fillRect/>
            </a:stretch>
          </a:blipFill>
          <a:ln w="38100" cap="sq">
            <a:solidFill>
              <a:srgbClr val="000000"/>
            </a:solidFill>
            <a:prstDash val="solid"/>
            <a:miter/>
          </a:ln>
        </p:spPr>
        <p:txBody>
          <a:bodyPr/>
          <a:lstStyle/>
          <a:p>
            <a:endParaRPr lang="en-US"/>
          </a:p>
        </p:txBody>
      </p:sp>
      <p:sp>
        <p:nvSpPr>
          <p:cNvPr id="16" name="Freeform 16"/>
          <p:cNvSpPr/>
          <p:nvPr/>
        </p:nvSpPr>
        <p:spPr>
          <a:xfrm>
            <a:off x="9705975" y="2231113"/>
            <a:ext cx="4840420" cy="7662895"/>
          </a:xfrm>
          <a:custGeom>
            <a:rect l="l" t="t" r="r" b="b"/>
            <a:pathLst>
              <a:path w="4840420" h="7662895">
                <a:moveTo>
                  <a:pt x="0" y="0"/>
                </a:moveTo>
                <a:lnTo>
                  <a:pt x="4840420" y="0"/>
                </a:lnTo>
                <a:lnTo>
                  <a:pt x="4840420" y="7662895"/>
                </a:lnTo>
                <a:lnTo>
                  <a:pt x="0" y="7662895"/>
                </a:lnTo>
                <a:lnTo>
                  <a:pt x="0" y="0"/>
                </a:lnTo>
                <a:close/>
              </a:path>
            </a:pathLst>
          </a:custGeom>
          <a:blipFill>
            <a:blip r:embed="rId22">
              <a:extLst>
                <a:ext uri="{28A0092B-C50C-407E-A947-70E740481C1C}">
                  <a14:useLocalDpi xmlns:a14="http://schemas.microsoft.com/office/drawing/2010/main" val="0"/>
                </a:ext>
              </a:extLst>
            </a:blip>
            <a:stretch>
              <a:fillRect t="-675" r="-539" b="-675"/>
            </a:stretch>
          </a:blipFill>
          <a:ln w="38100" cap="sq">
            <a:solidFill>
              <a:srgbClr val="000000"/>
            </a:solidFill>
            <a:prstDash val="solid"/>
            <a:miter/>
          </a:ln>
        </p:spPr>
        <p:txBody>
          <a:bodyPr/>
          <a:lstStyle/>
          <a:p>
            <a:endParaRPr lang="en-US"/>
          </a:p>
        </p:txBody>
      </p:sp>
      <p:sp>
        <p:nvSpPr>
          <p:cNvPr id="17" name="TextBox 17"/>
          <p:cNvSpPr txBox="1"/>
          <p:nvPr/>
        </p:nvSpPr>
        <p:spPr>
          <a:xfrm>
            <a:off x="3580744" y="503840"/>
            <a:ext cx="11126513" cy="1260429"/>
          </a:xfrm>
          <a:prstGeom prst="rect">
            <a:avLst/>
          </a:prstGeom>
        </p:spPr>
        <p:txBody>
          <a:bodyPr lIns="0" tIns="0" rIns="0" bIns="0" rtlCol="0" anchor="t">
            <a:spAutoFit/>
          </a:bodyPr>
          <a:lstStyle/>
          <a:p>
            <a:pPr algn="ctr">
              <a:lnSpc>
                <a:spcPts val="10327"/>
              </a:lnSpc>
              <a:spcBef>
                <a:spcPct val="0"/>
              </a:spcBef>
            </a:pPr>
            <a:r>
              <a:rPr lang="en-US" sz="7376">
                <a:solidFill>
                  <a:srgbClr val="000000"/>
                </a:solidFill>
                <a:latin typeface="Times New Roman" panose="02020603050405020304" pitchFamily="18" charset="0"/>
                <a:ea typeface="Canva Sans"/>
                <a:cs typeface="Times New Roman" panose="02020603050405020304" pitchFamily="18" charset="0"/>
                <a:sym typeface="Canva Sans"/>
              </a:rPr>
              <a:t>KẾT NỐI CÁC THIẾT BỊ</a:t>
            </a:r>
          </a:p>
        </p:txBody>
      </p:sp>
    </p:spTree>
  </p:cSld>
  <p:clrMapOvr>
    <a:masterClrMapping/>
  </p:clrMapOvr>
  <mc:AlternateContent xmlns:mc="http://schemas.openxmlformats.org/markup-compatibility/2006">
    <mc:Choice xmlns:p159="http://schemas.microsoft.com/office/powerpoint/2015/09/main" Requires="p159">
      <p:transition spd="slow" p14:dur="2000">
        <p159:morph option="byObject"/>
      </p:transition>
    </mc:Choice>
    <mc:Fallback>
      <p:transition spd="slow">
        <p:fade/>
      </p:transition>
    </mc:Fallback>
  </mc:AlternateContent>
  <p:timing/>
</p:sld>
</file>

<file path=ppt/slides/slide11.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bg>
      <p:bgPr>
        <a:solidFill>
          <a:srgbClr val="FFF8ED"/>
        </a:solidFill>
        <a:effectLst/>
      </p:bgPr>
    </p:bg>
    <p:spTree>
      <p:nvGrpSpPr>
        <p:cNvPr id="1" name=""/>
        <p:cNvGrpSpPr/>
        <p:nvPr/>
      </p:nvGrpSpPr>
      <p:grpSpPr>
        <a:xfrm>
          <a:off x="0" y="0"/>
          <a:ext cx="0" cy="0"/>
        </a:xfrm>
      </p:grpSpPr>
      <p:sp>
        <p:nvSpPr>
          <p:cNvPr id="2" name="Freeform 2"/>
          <p:cNvSpPr/>
          <p:nvPr/>
        </p:nvSpPr>
        <p:spPr>
          <a:xfrm>
            <a:off x="-1359797" y="3190464"/>
            <a:ext cx="2719593" cy="1754138"/>
          </a:xfrm>
          <a:custGeom>
            <a:rect l="l" t="t" r="r" b="b"/>
            <a:pathLst>
              <a:path w="2719593" h="1754138">
                <a:moveTo>
                  <a:pt x="0" y="0"/>
                </a:moveTo>
                <a:lnTo>
                  <a:pt x="2719594" y="0"/>
                </a:lnTo>
                <a:lnTo>
                  <a:pt x="2719594" y="1754138"/>
                </a:lnTo>
                <a:lnTo>
                  <a:pt x="0" y="175413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16923614" y="4944602"/>
            <a:ext cx="2719593" cy="1754138"/>
          </a:xfrm>
          <a:custGeom>
            <a:rect l="l" t="t" r="r" b="b"/>
            <a:pathLst>
              <a:path w="2719593" h="1754138">
                <a:moveTo>
                  <a:pt x="0" y="0"/>
                </a:moveTo>
                <a:lnTo>
                  <a:pt x="2719594" y="0"/>
                </a:lnTo>
                <a:lnTo>
                  <a:pt x="2719594" y="1754138"/>
                </a:lnTo>
                <a:lnTo>
                  <a:pt x="0" y="1754138"/>
                </a:lnTo>
                <a:lnTo>
                  <a:pt x="0" y="0"/>
                </a:lnTo>
                <a:close/>
              </a:path>
            </a:pathLst>
          </a:custGeom>
          <a:blipFill>
            <a:blip r:embed="rId2">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16284449" y="5778343"/>
            <a:ext cx="1278328" cy="920396"/>
          </a:xfrm>
          <a:custGeom>
            <a:rect l="l" t="t" r="r" b="b"/>
            <a:pathLst>
              <a:path w="1278328" h="920396">
                <a:moveTo>
                  <a:pt x="0" y="0"/>
                </a:moveTo>
                <a:lnTo>
                  <a:pt x="1278328" y="0"/>
                </a:lnTo>
                <a:lnTo>
                  <a:pt x="1278328" y="920397"/>
                </a:lnTo>
                <a:lnTo>
                  <a:pt x="0" y="92039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Freeform 5"/>
          <p:cNvSpPr/>
          <p:nvPr/>
        </p:nvSpPr>
        <p:spPr>
          <a:xfrm>
            <a:off x="720633" y="4024206"/>
            <a:ext cx="1278328" cy="920396"/>
          </a:xfrm>
          <a:custGeom>
            <a:rect l="l" t="t" r="r" b="b"/>
            <a:pathLst>
              <a:path w="1278328" h="920396">
                <a:moveTo>
                  <a:pt x="0" y="0"/>
                </a:moveTo>
                <a:lnTo>
                  <a:pt x="1278328" y="0"/>
                </a:lnTo>
                <a:lnTo>
                  <a:pt x="1278328" y="920396"/>
                </a:lnTo>
                <a:lnTo>
                  <a:pt x="0" y="920396"/>
                </a:lnTo>
                <a:lnTo>
                  <a:pt x="0" y="0"/>
                </a:lnTo>
                <a:close/>
              </a:path>
            </a:pathLst>
          </a:custGeom>
          <a:blipFill>
            <a:blip r:embed="rId5">
              <a:extLst>
                <a:ext uri="{96DAC541-7B7A-43D3-8B79-37D633B846F1}">
                  <asvg:svgBlip xmlns:asvg="http://schemas.microsoft.com/office/drawing/2016/SVG/main" r:embed="rId7"/>
                </a:ext>
              </a:extLst>
            </a:blip>
            <a:stretch>
              <a:fillRect/>
            </a:stretch>
          </a:blipFill>
        </p:spPr>
        <p:txBody>
          <a:bodyPr/>
          <a:lstStyle/>
          <a:p>
            <a:endParaRPr lang="en-US"/>
          </a:p>
        </p:txBody>
      </p:sp>
      <p:sp>
        <p:nvSpPr>
          <p:cNvPr id="6" name="Freeform 6"/>
          <p:cNvSpPr/>
          <p:nvPr/>
        </p:nvSpPr>
        <p:spPr>
          <a:xfrm>
            <a:off x="16623258" y="-1870317"/>
            <a:ext cx="3812111" cy="3740634"/>
          </a:xfrm>
          <a:custGeom>
            <a:rect l="l" t="t" r="r" b="b"/>
            <a:pathLst>
              <a:path w="3812111" h="3740634">
                <a:moveTo>
                  <a:pt x="0" y="0"/>
                </a:moveTo>
                <a:lnTo>
                  <a:pt x="3812111" y="0"/>
                </a:lnTo>
                <a:lnTo>
                  <a:pt x="3812111" y="3740634"/>
                </a:lnTo>
                <a:lnTo>
                  <a:pt x="0" y="374063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7" name="Freeform 7"/>
          <p:cNvSpPr/>
          <p:nvPr/>
        </p:nvSpPr>
        <p:spPr>
          <a:xfrm>
            <a:off x="-2068898" y="8023691"/>
            <a:ext cx="3812111" cy="3740634"/>
          </a:xfrm>
          <a:custGeom>
            <a:rect l="l" t="t" r="r" b="b"/>
            <a:pathLst>
              <a:path w="3812111" h="3740634">
                <a:moveTo>
                  <a:pt x="0" y="0"/>
                </a:moveTo>
                <a:lnTo>
                  <a:pt x="3812111" y="0"/>
                </a:lnTo>
                <a:lnTo>
                  <a:pt x="3812111" y="3740634"/>
                </a:lnTo>
                <a:lnTo>
                  <a:pt x="0" y="3740634"/>
                </a:lnTo>
                <a:lnTo>
                  <a:pt x="0" y="0"/>
                </a:lnTo>
                <a:close/>
              </a:path>
            </a:pathLst>
          </a:custGeom>
          <a:blipFill>
            <a:blip r:embed="rId8">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8" name="Freeform 8"/>
          <p:cNvSpPr/>
          <p:nvPr/>
        </p:nvSpPr>
        <p:spPr>
          <a:xfrm>
            <a:off x="730960" y="8000627"/>
            <a:ext cx="1257673" cy="1257673"/>
          </a:xfrm>
          <a:custGeom>
            <a:rect l="l" t="t" r="r" b="b"/>
            <a:pathLst>
              <a:path w="1257673" h="1257673">
                <a:moveTo>
                  <a:pt x="0" y="0"/>
                </a:moveTo>
                <a:lnTo>
                  <a:pt x="1257673" y="0"/>
                </a:lnTo>
                <a:lnTo>
                  <a:pt x="1257673" y="1257673"/>
                </a:lnTo>
                <a:lnTo>
                  <a:pt x="0" y="1257673"/>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9" name="Freeform 9"/>
          <p:cNvSpPr/>
          <p:nvPr/>
        </p:nvSpPr>
        <p:spPr>
          <a:xfrm>
            <a:off x="16482278" y="748430"/>
            <a:ext cx="1257673" cy="1257673"/>
          </a:xfrm>
          <a:custGeom>
            <a:rect l="l" t="t" r="r" b="b"/>
            <a:pathLst>
              <a:path w="1257673" h="1257673">
                <a:moveTo>
                  <a:pt x="0" y="0"/>
                </a:moveTo>
                <a:lnTo>
                  <a:pt x="1257673" y="0"/>
                </a:lnTo>
                <a:lnTo>
                  <a:pt x="1257673" y="1257672"/>
                </a:lnTo>
                <a:lnTo>
                  <a:pt x="0" y="1257672"/>
                </a:lnTo>
                <a:lnTo>
                  <a:pt x="0" y="0"/>
                </a:lnTo>
                <a:close/>
              </a:path>
            </a:pathLst>
          </a:custGeom>
          <a:blipFill>
            <a:blip r:embed="rId11">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10" name="Freeform 10"/>
          <p:cNvSpPr/>
          <p:nvPr/>
        </p:nvSpPr>
        <p:spPr>
          <a:xfrm rot="5400000">
            <a:off x="16231969" y="8457138"/>
            <a:ext cx="2661617" cy="998106"/>
          </a:xfrm>
          <a:custGeom>
            <a:rect l="l" t="t" r="r" b="b"/>
            <a:pathLst>
              <a:path w="2661617" h="998106">
                <a:moveTo>
                  <a:pt x="0" y="0"/>
                </a:moveTo>
                <a:lnTo>
                  <a:pt x="2661617" y="0"/>
                </a:lnTo>
                <a:lnTo>
                  <a:pt x="2661617" y="998107"/>
                </a:lnTo>
                <a:lnTo>
                  <a:pt x="0" y="998107"/>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US"/>
          </a:p>
        </p:txBody>
      </p:sp>
      <p:sp>
        <p:nvSpPr>
          <p:cNvPr id="11" name="Freeform 11"/>
          <p:cNvSpPr/>
          <p:nvPr/>
        </p:nvSpPr>
        <p:spPr>
          <a:xfrm rot="5400000">
            <a:off x="-610176" y="625362"/>
            <a:ext cx="2661617" cy="998106"/>
          </a:xfrm>
          <a:custGeom>
            <a:rect l="l" t="t" r="r" b="b"/>
            <a:pathLst>
              <a:path w="2661617" h="998106">
                <a:moveTo>
                  <a:pt x="0" y="0"/>
                </a:moveTo>
                <a:lnTo>
                  <a:pt x="2661617" y="0"/>
                </a:lnTo>
                <a:lnTo>
                  <a:pt x="2661617" y="998106"/>
                </a:lnTo>
                <a:lnTo>
                  <a:pt x="0" y="998106"/>
                </a:lnTo>
                <a:lnTo>
                  <a:pt x="0" y="0"/>
                </a:lnTo>
                <a:close/>
              </a:path>
            </a:pathLst>
          </a:custGeom>
          <a:blipFill>
            <a:blip r:embed="rId14">
              <a:extLst>
                <a:ext uri="{96DAC541-7B7A-43D3-8B79-37D633B846F1}">
                  <asvg:svgBlip xmlns:asvg="http://schemas.microsoft.com/office/drawing/2016/SVG/main" r:embed="rId16"/>
                </a:ext>
              </a:extLst>
            </a:blip>
            <a:stretch>
              <a:fillRect/>
            </a:stretch>
          </a:blipFill>
        </p:spPr>
        <p:txBody>
          <a:bodyPr/>
          <a:lstStyle/>
          <a:p>
            <a:endParaRPr lang="en-US"/>
          </a:p>
        </p:txBody>
      </p:sp>
      <p:sp>
        <p:nvSpPr>
          <p:cNvPr id="12" name="Freeform 12"/>
          <p:cNvSpPr/>
          <p:nvPr/>
        </p:nvSpPr>
        <p:spPr>
          <a:xfrm>
            <a:off x="-268742" y="5504676"/>
            <a:ext cx="2414918" cy="1267832"/>
          </a:xfrm>
          <a:custGeom>
            <a:rect l="l" t="t" r="r" b="b"/>
            <a:pathLst>
              <a:path w="2414918" h="1267832">
                <a:moveTo>
                  <a:pt x="0" y="0"/>
                </a:moveTo>
                <a:lnTo>
                  <a:pt x="2414918" y="0"/>
                </a:lnTo>
                <a:lnTo>
                  <a:pt x="2414918" y="1267832"/>
                </a:lnTo>
                <a:lnTo>
                  <a:pt x="0" y="1267832"/>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en-US"/>
          </a:p>
        </p:txBody>
      </p:sp>
      <p:sp>
        <p:nvSpPr>
          <p:cNvPr id="13" name="Freeform 13"/>
          <p:cNvSpPr/>
          <p:nvPr/>
        </p:nvSpPr>
        <p:spPr>
          <a:xfrm>
            <a:off x="16355318" y="2799701"/>
            <a:ext cx="2414918" cy="1267832"/>
          </a:xfrm>
          <a:custGeom>
            <a:rect l="l" t="t" r="r" b="b"/>
            <a:pathLst>
              <a:path w="2414918" h="1267832">
                <a:moveTo>
                  <a:pt x="0" y="0"/>
                </a:moveTo>
                <a:lnTo>
                  <a:pt x="2414918" y="0"/>
                </a:lnTo>
                <a:lnTo>
                  <a:pt x="2414918" y="1267832"/>
                </a:lnTo>
                <a:lnTo>
                  <a:pt x="0" y="1267832"/>
                </a:lnTo>
                <a:lnTo>
                  <a:pt x="0" y="0"/>
                </a:lnTo>
                <a:close/>
              </a:path>
            </a:pathLst>
          </a:custGeom>
          <a:blipFill>
            <a:blip r:embed="rId17">
              <a:extLst>
                <a:ext uri="{96DAC541-7B7A-43D3-8B79-37D633B846F1}">
                  <asvg:svgBlip xmlns:asvg="http://schemas.microsoft.com/office/drawing/2016/SVG/main" r:embed="rId19"/>
                </a:ext>
              </a:extLst>
            </a:blip>
            <a:stretch>
              <a:fillRect/>
            </a:stretch>
          </a:blipFill>
        </p:spPr>
        <p:txBody>
          <a:bodyPr/>
          <a:lstStyle/>
          <a:p>
            <a:endParaRPr lang="en-US"/>
          </a:p>
        </p:txBody>
      </p:sp>
      <p:sp>
        <p:nvSpPr>
          <p:cNvPr id="14" name="Freeform 14"/>
          <p:cNvSpPr/>
          <p:nvPr/>
        </p:nvSpPr>
        <p:spPr>
          <a:xfrm>
            <a:off x="1626025" y="3063203"/>
            <a:ext cx="7331146" cy="4160595"/>
          </a:xfrm>
          <a:custGeom>
            <a:rect l="l" t="t" r="r" b="b"/>
            <a:pathLst>
              <a:path w="7331145" h="4160595">
                <a:moveTo>
                  <a:pt x="0" y="0"/>
                </a:moveTo>
                <a:lnTo>
                  <a:pt x="7331146" y="0"/>
                </a:lnTo>
                <a:lnTo>
                  <a:pt x="7331146" y="4160594"/>
                </a:lnTo>
                <a:lnTo>
                  <a:pt x="0" y="4160594"/>
                </a:lnTo>
                <a:lnTo>
                  <a:pt x="0" y="0"/>
                </a:lnTo>
                <a:close/>
              </a:path>
            </a:pathLst>
          </a:custGeom>
          <a:blipFill>
            <a:blip r:embed="rId20">
              <a:extLst>
                <a:ext uri="{28A0092B-C50C-407E-A947-70E740481C1C}">
                  <a14:useLocalDpi xmlns:a14="http://schemas.microsoft.com/office/drawing/2010/main" val="0"/>
                </a:ext>
              </a:extLst>
            </a:blip>
            <a:stretch>
              <a:fillRect/>
            </a:stretch>
          </a:blipFill>
          <a:ln w="38100" cap="sq">
            <a:solidFill>
              <a:srgbClr val="000000"/>
            </a:solidFill>
            <a:prstDash val="solid"/>
            <a:miter/>
          </a:ln>
        </p:spPr>
        <p:txBody>
          <a:bodyPr/>
          <a:lstStyle/>
          <a:p>
            <a:endParaRPr lang="en-US"/>
          </a:p>
        </p:txBody>
      </p:sp>
      <p:sp>
        <p:nvSpPr>
          <p:cNvPr id="15" name="Freeform 15"/>
          <p:cNvSpPr/>
          <p:nvPr/>
        </p:nvSpPr>
        <p:spPr>
          <a:xfrm>
            <a:off x="9096440" y="3063203"/>
            <a:ext cx="7258878" cy="4160595"/>
          </a:xfrm>
          <a:custGeom>
            <a:rect l="l" t="t" r="r" b="b"/>
            <a:pathLst>
              <a:path w="7258878" h="4160595">
                <a:moveTo>
                  <a:pt x="0" y="0"/>
                </a:moveTo>
                <a:lnTo>
                  <a:pt x="7258878" y="0"/>
                </a:lnTo>
                <a:lnTo>
                  <a:pt x="7258878" y="4160594"/>
                </a:lnTo>
                <a:lnTo>
                  <a:pt x="0" y="4160594"/>
                </a:lnTo>
                <a:lnTo>
                  <a:pt x="0" y="0"/>
                </a:lnTo>
                <a:close/>
              </a:path>
            </a:pathLst>
          </a:custGeom>
          <a:blipFill>
            <a:blip r:embed="rId21">
              <a:extLst>
                <a:ext uri="{28A0092B-C50C-407E-A947-70E740481C1C}">
                  <a14:useLocalDpi xmlns:a14="http://schemas.microsoft.com/office/drawing/2010/main" val="0"/>
                </a:ext>
              </a:extLst>
            </a:blip>
            <a:stretch>
              <a:fillRect/>
            </a:stretch>
          </a:blipFill>
          <a:ln w="38100" cap="sq">
            <a:solidFill>
              <a:srgbClr val="000000"/>
            </a:solidFill>
            <a:prstDash val="solid"/>
            <a:miter/>
          </a:ln>
        </p:spPr>
        <p:txBody>
          <a:bodyPr/>
          <a:lstStyle/>
          <a:p>
            <a:endParaRPr lang="en-US"/>
          </a:p>
        </p:txBody>
      </p:sp>
      <p:pic>
        <p:nvPicPr>
          <p:cNvPr id="16" name="Picture 16"/>
          <p:cNvPicPr>
            <a:picLocks noChangeAspect="1"/>
          </p:cNvPicPr>
          <p:nvPr/>
        </p:nvPicPr>
        <p:blipFill>
          <a:blip r:embed="rId22">
            <a:alphaModFix amt="19999"/>
            <a:extLst>
              <a:ext uri="{28A0092B-C50C-407E-A947-70E740481C1C}">
                <a14:useLocalDpi xmlns:a14="http://schemas.microsoft.com/office/drawing/2010/main" val="0"/>
              </a:ext>
            </a:extLst>
          </a:blip>
          <a:stretch>
            <a:fillRect/>
          </a:stretch>
        </p:blipFill>
        <p:spPr>
          <a:xfrm>
            <a:off x="7090579" y="7474377"/>
            <a:ext cx="3733185" cy="2743891"/>
          </a:xfrm>
          <a:prstGeom prst="rect">
            <a:avLst/>
          </a:prstGeom>
        </p:spPr>
      </p:pic>
      <p:sp>
        <p:nvSpPr>
          <p:cNvPr id="17" name="TextBox 17"/>
          <p:cNvSpPr txBox="1"/>
          <p:nvPr/>
        </p:nvSpPr>
        <p:spPr>
          <a:xfrm>
            <a:off x="2297877" y="620575"/>
            <a:ext cx="13318587" cy="1329595"/>
          </a:xfrm>
          <a:prstGeom prst="rect">
            <a:avLst/>
          </a:prstGeom>
        </p:spPr>
        <p:txBody>
          <a:bodyPr lIns="0" tIns="0" rIns="0" bIns="0" rtlCol="0" anchor="t">
            <a:spAutoFit/>
          </a:bodyPr>
          <a:lstStyle/>
          <a:p>
            <a:pPr algn="ctr">
              <a:lnSpc>
                <a:spcPts val="11307"/>
              </a:lnSpc>
              <a:spcBef>
                <a:spcPct val="0"/>
              </a:spcBef>
            </a:pPr>
            <a:r>
              <a:rPr lang="en-US" sz="8076">
                <a:solidFill>
                  <a:srgbClr val="000000"/>
                </a:solidFill>
                <a:latin typeface="Times New Roman" panose="02020603050405020304" pitchFamily="18" charset="0"/>
                <a:ea typeface="Canva Sans"/>
                <a:cs typeface="Times New Roman" panose="02020603050405020304" pitchFamily="18" charset="0"/>
                <a:sym typeface="Canva Sans"/>
              </a:rPr>
              <a:t>THỰC HIỆN CẤU HÌNH IP </a:t>
            </a:r>
          </a:p>
        </p:txBody>
      </p:sp>
      <p:sp>
        <p:nvSpPr>
          <p:cNvPr id="18" name="TextBox 18"/>
          <p:cNvSpPr txBox="1"/>
          <p:nvPr/>
        </p:nvSpPr>
        <p:spPr>
          <a:xfrm>
            <a:off x="3445385" y="7436277"/>
            <a:ext cx="3692426" cy="340112"/>
          </a:xfrm>
          <a:prstGeom prst="rect">
            <a:avLst/>
          </a:prstGeom>
        </p:spPr>
        <p:txBody>
          <a:bodyPr lIns="0" tIns="0" rIns="0" bIns="0" rtlCol="0" anchor="t">
            <a:spAutoFit/>
          </a:bodyPr>
          <a:lstStyle/>
          <a:p>
            <a:pPr algn="ctr">
              <a:lnSpc>
                <a:spcPts val="2778"/>
              </a:lnSpc>
              <a:spcBef>
                <a:spcPct val="0"/>
              </a:spcBef>
            </a:pPr>
            <a:r>
              <a:rPr lang="en-US" sz="1984" i="1">
                <a:solidFill>
                  <a:srgbClr val="000000"/>
                </a:solidFill>
                <a:latin typeface="Canva Sans Italics"/>
                <a:ea typeface="Canva Sans Italics"/>
                <a:cs typeface="Canva Sans Italics"/>
                <a:sym typeface="Canva Sans Italics"/>
              </a:rPr>
              <a:t>IP routing cho server các khoa</a:t>
            </a:r>
          </a:p>
        </p:txBody>
      </p:sp>
      <p:sp>
        <p:nvSpPr>
          <p:cNvPr id="19" name="TextBox 19"/>
          <p:cNvSpPr txBox="1"/>
          <p:nvPr/>
        </p:nvSpPr>
        <p:spPr>
          <a:xfrm>
            <a:off x="10603144" y="7436277"/>
            <a:ext cx="4245471" cy="340112"/>
          </a:xfrm>
          <a:prstGeom prst="rect">
            <a:avLst/>
          </a:prstGeom>
        </p:spPr>
        <p:txBody>
          <a:bodyPr lIns="0" tIns="0" rIns="0" bIns="0" rtlCol="0" anchor="t">
            <a:spAutoFit/>
          </a:bodyPr>
          <a:lstStyle/>
          <a:p>
            <a:pPr algn="ctr">
              <a:lnSpc>
                <a:spcPts val="2778"/>
              </a:lnSpc>
              <a:spcBef>
                <a:spcPct val="0"/>
              </a:spcBef>
            </a:pPr>
            <a:r>
              <a:rPr lang="en-US" sz="1984" i="1">
                <a:solidFill>
                  <a:srgbClr val="000000"/>
                </a:solidFill>
                <a:latin typeface="Canva Sans Italics"/>
                <a:ea typeface="Canva Sans Italics"/>
                <a:cs typeface="Canva Sans Italics"/>
                <a:sym typeface="Canva Sans Italics"/>
              </a:rPr>
              <a:t>IP routing cho các thiết bị đầu cuối</a:t>
            </a:r>
          </a:p>
        </p:txBody>
      </p:sp>
    </p:spTree>
  </p:cSld>
  <p:clrMapOvr>
    <a:masterClrMapping/>
  </p:clrMapOvr>
  <mc:AlternateContent xmlns:mc="http://schemas.openxmlformats.org/markup-compatibility/2006">
    <mc:Choice xmlns:p159="http://schemas.microsoft.com/office/powerpoint/2015/09/main" Requires="p159">
      <p:transition spd="slow" p14:dur="2000">
        <p159:morph option="byObject"/>
      </p:transition>
    </mc:Choice>
    <mc:Fallback>
      <p:transition spd="slow">
        <p:fade/>
      </p:transition>
    </mc:Fallback>
  </mc:AlternateContent>
  <p:timing/>
</p:sld>
</file>

<file path=ppt/slides/slide12.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bg>
      <p:bgPr>
        <a:solidFill>
          <a:srgbClr val="FFF8ED"/>
        </a:solidFill>
        <a:effectLst/>
      </p:bgPr>
    </p:bg>
    <p:spTree>
      <p:nvGrpSpPr>
        <p:cNvPr id="1" name=""/>
        <p:cNvGrpSpPr/>
        <p:nvPr/>
      </p:nvGrpSpPr>
      <p:grpSpPr>
        <a:xfrm>
          <a:off x="0" y="0"/>
          <a:ext cx="0" cy="0"/>
        </a:xfrm>
      </p:grpSpPr>
      <p:sp>
        <p:nvSpPr>
          <p:cNvPr id="2" name="Freeform 2"/>
          <p:cNvSpPr/>
          <p:nvPr/>
        </p:nvSpPr>
        <p:spPr>
          <a:xfrm>
            <a:off x="-2684518" y="2387704"/>
            <a:ext cx="4579532" cy="4579532"/>
          </a:xfrm>
          <a:custGeom>
            <a:rect l="l" t="t" r="r" b="b"/>
            <a:pathLst>
              <a:path w="4579532" h="4579532">
                <a:moveTo>
                  <a:pt x="0" y="0"/>
                </a:moveTo>
                <a:lnTo>
                  <a:pt x="4579532" y="0"/>
                </a:lnTo>
                <a:lnTo>
                  <a:pt x="4579532" y="4579532"/>
                </a:lnTo>
                <a:lnTo>
                  <a:pt x="0" y="45795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860050" y="4542708"/>
            <a:ext cx="1785805" cy="1618385"/>
          </a:xfrm>
          <a:custGeom>
            <a:rect l="l" t="t" r="r" b="b"/>
            <a:pathLst>
              <a:path w="1785805" h="1618385">
                <a:moveTo>
                  <a:pt x="0" y="0"/>
                </a:moveTo>
                <a:lnTo>
                  <a:pt x="1785805" y="0"/>
                </a:lnTo>
                <a:lnTo>
                  <a:pt x="1785805" y="1618385"/>
                </a:lnTo>
                <a:lnTo>
                  <a:pt x="0" y="161838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a:off x="16927821" y="8450151"/>
            <a:ext cx="3320177" cy="3320177"/>
          </a:xfrm>
          <a:custGeom>
            <a:rect l="l" t="t" r="r" b="b"/>
            <a:pathLst>
              <a:path w="3320177" h="3320177">
                <a:moveTo>
                  <a:pt x="0" y="0"/>
                </a:moveTo>
                <a:lnTo>
                  <a:pt x="3320177" y="0"/>
                </a:lnTo>
                <a:lnTo>
                  <a:pt x="3320177" y="3320177"/>
                </a:lnTo>
                <a:lnTo>
                  <a:pt x="0" y="332017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5" name="Freeform 5"/>
          <p:cNvSpPr/>
          <p:nvPr/>
        </p:nvSpPr>
        <p:spPr>
          <a:xfrm>
            <a:off x="16498388" y="8450151"/>
            <a:ext cx="1143736" cy="1394800"/>
          </a:xfrm>
          <a:custGeom>
            <a:rect l="l" t="t" r="r" b="b"/>
            <a:pathLst>
              <a:path w="1143736" h="1394800">
                <a:moveTo>
                  <a:pt x="0" y="0"/>
                </a:moveTo>
                <a:lnTo>
                  <a:pt x="1143737" y="0"/>
                </a:lnTo>
                <a:lnTo>
                  <a:pt x="1143737" y="1394800"/>
                </a:lnTo>
                <a:lnTo>
                  <a:pt x="0" y="139480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6" name="Freeform 6"/>
          <p:cNvSpPr/>
          <p:nvPr/>
        </p:nvSpPr>
        <p:spPr>
          <a:xfrm>
            <a:off x="16396608" y="6097016"/>
            <a:ext cx="2414918" cy="1267832"/>
          </a:xfrm>
          <a:custGeom>
            <a:rect l="l" t="t" r="r" b="b"/>
            <a:pathLst>
              <a:path w="2414918" h="1267832">
                <a:moveTo>
                  <a:pt x="0" y="0"/>
                </a:moveTo>
                <a:lnTo>
                  <a:pt x="2414918" y="0"/>
                </a:lnTo>
                <a:lnTo>
                  <a:pt x="2414918" y="1267832"/>
                </a:lnTo>
                <a:lnTo>
                  <a:pt x="0" y="1267832"/>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7" name="Freeform 7"/>
          <p:cNvSpPr/>
          <p:nvPr/>
        </p:nvSpPr>
        <p:spPr>
          <a:xfrm>
            <a:off x="430568" y="7787551"/>
            <a:ext cx="858965" cy="4114800"/>
          </a:xfrm>
          <a:custGeom>
            <a:rect l="l" t="t" r="r" b="b"/>
            <a:pathLst>
              <a:path w="858965" h="4114800">
                <a:moveTo>
                  <a:pt x="0" y="0"/>
                </a:moveTo>
                <a:lnTo>
                  <a:pt x="858964" y="0"/>
                </a:lnTo>
                <a:lnTo>
                  <a:pt x="858964" y="4114800"/>
                </a:lnTo>
                <a:lnTo>
                  <a:pt x="0" y="411480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8" name="Freeform 8"/>
          <p:cNvSpPr/>
          <p:nvPr/>
        </p:nvSpPr>
        <p:spPr>
          <a:xfrm>
            <a:off x="16267867" y="228232"/>
            <a:ext cx="1792366" cy="1792366"/>
          </a:xfrm>
          <a:custGeom>
            <a:rect l="l" t="t" r="r" b="b"/>
            <a:pathLst>
              <a:path w="1792366" h="1792366">
                <a:moveTo>
                  <a:pt x="0" y="0"/>
                </a:moveTo>
                <a:lnTo>
                  <a:pt x="1792366" y="0"/>
                </a:lnTo>
                <a:lnTo>
                  <a:pt x="1792366" y="1792366"/>
                </a:lnTo>
                <a:lnTo>
                  <a:pt x="0" y="1792366"/>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US"/>
          </a:p>
        </p:txBody>
      </p:sp>
      <p:sp>
        <p:nvSpPr>
          <p:cNvPr id="9" name="Freeform 9"/>
          <p:cNvSpPr/>
          <p:nvPr/>
        </p:nvSpPr>
        <p:spPr>
          <a:xfrm>
            <a:off x="-185773" y="379722"/>
            <a:ext cx="2661617" cy="998106"/>
          </a:xfrm>
          <a:custGeom>
            <a:rect l="l" t="t" r="r" b="b"/>
            <a:pathLst>
              <a:path w="2661617" h="998106">
                <a:moveTo>
                  <a:pt x="0" y="0"/>
                </a:moveTo>
                <a:lnTo>
                  <a:pt x="2661617" y="0"/>
                </a:lnTo>
                <a:lnTo>
                  <a:pt x="2661617" y="998107"/>
                </a:lnTo>
                <a:lnTo>
                  <a:pt x="0" y="998107"/>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en-US"/>
          </a:p>
        </p:txBody>
      </p:sp>
      <p:sp>
        <p:nvSpPr>
          <p:cNvPr id="10" name="Freeform 10"/>
          <p:cNvSpPr/>
          <p:nvPr/>
        </p:nvSpPr>
        <p:spPr>
          <a:xfrm>
            <a:off x="16396608" y="3698708"/>
            <a:ext cx="3892957" cy="720197"/>
          </a:xfrm>
          <a:custGeom>
            <a:rect l="l" t="t" r="r" b="b"/>
            <a:pathLst>
              <a:path w="3892957" h="720197">
                <a:moveTo>
                  <a:pt x="0" y="0"/>
                </a:moveTo>
                <a:lnTo>
                  <a:pt x="3892957" y="0"/>
                </a:lnTo>
                <a:lnTo>
                  <a:pt x="3892957" y="720197"/>
                </a:lnTo>
                <a:lnTo>
                  <a:pt x="0" y="720197"/>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txBody>
          <a:bodyPr/>
          <a:lstStyle/>
          <a:p>
            <a:endParaRPr lang="en-US"/>
          </a:p>
        </p:txBody>
      </p:sp>
      <p:sp>
        <p:nvSpPr>
          <p:cNvPr id="11" name="Freeform 11"/>
          <p:cNvSpPr/>
          <p:nvPr/>
        </p:nvSpPr>
        <p:spPr>
          <a:xfrm>
            <a:off x="9144000" y="2475310"/>
            <a:ext cx="6942981" cy="6942981"/>
          </a:xfrm>
          <a:custGeom>
            <a:rect l="l" t="t" r="r" b="b"/>
            <a:pathLst>
              <a:path w="6942981" h="6942981">
                <a:moveTo>
                  <a:pt x="0" y="0"/>
                </a:moveTo>
                <a:lnTo>
                  <a:pt x="6942981" y="0"/>
                </a:lnTo>
                <a:lnTo>
                  <a:pt x="6942981" y="6942981"/>
                </a:lnTo>
                <a:lnTo>
                  <a:pt x="0" y="6942981"/>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txBody>
          <a:bodyPr/>
          <a:lstStyle/>
          <a:p>
            <a:endParaRPr lang="en-US"/>
          </a:p>
        </p:txBody>
      </p:sp>
      <p:sp>
        <p:nvSpPr>
          <p:cNvPr id="12" name="TextBox 12"/>
          <p:cNvSpPr txBox="1"/>
          <p:nvPr/>
        </p:nvSpPr>
        <p:spPr>
          <a:xfrm>
            <a:off x="1413717" y="635361"/>
            <a:ext cx="14854151" cy="1342061"/>
          </a:xfrm>
          <a:prstGeom prst="rect">
            <a:avLst/>
          </a:prstGeom>
        </p:spPr>
        <p:txBody>
          <a:bodyPr lIns="0" tIns="0" rIns="0" bIns="0" rtlCol="0" anchor="t">
            <a:spAutoFit/>
          </a:bodyPr>
          <a:lstStyle/>
          <a:p>
            <a:pPr algn="ctr">
              <a:lnSpc>
                <a:spcPts val="11078"/>
              </a:lnSpc>
              <a:spcBef>
                <a:spcPct val="0"/>
              </a:spcBef>
            </a:pPr>
            <a:r>
              <a:rPr lang="en-US" sz="7912">
                <a:solidFill>
                  <a:srgbClr val="000000"/>
                </a:solidFill>
                <a:latin typeface="Times New Roman" panose="02020603050405020304" pitchFamily="18" charset="0"/>
                <a:ea typeface="Canva Sans"/>
                <a:cs typeface="Times New Roman" panose="02020603050405020304" pitchFamily="18" charset="0"/>
                <a:sym typeface="Canva Sans"/>
              </a:rPr>
              <a:t>CHIA VLAN </a:t>
            </a:r>
          </a:p>
        </p:txBody>
      </p:sp>
      <p:sp>
        <p:nvSpPr>
          <p:cNvPr id="13" name="TextBox 13"/>
          <p:cNvSpPr txBox="1"/>
          <p:nvPr/>
        </p:nvSpPr>
        <p:spPr>
          <a:xfrm>
            <a:off x="2645855" y="2427685"/>
            <a:ext cx="7055920" cy="7419193"/>
          </a:xfrm>
          <a:prstGeom prst="rect">
            <a:avLst/>
          </a:prstGeom>
        </p:spPr>
        <p:txBody>
          <a:bodyPr lIns="0" tIns="0" rIns="0" bIns="0" rtlCol="0" anchor="t">
            <a:spAutoFit/>
          </a:bodyPr>
          <a:lstStyle/>
          <a:p>
            <a:pPr algn="just">
              <a:lnSpc>
                <a:spcPts val="3998"/>
              </a:lnSpc>
            </a:pPr>
            <a:r>
              <a:rPr lang="en-US" sz="2855" spc="142">
                <a:solidFill>
                  <a:srgbClr val="000000"/>
                </a:solidFill>
                <a:latin typeface="Canva Sans"/>
                <a:ea typeface="Canva Sans"/>
                <a:cs typeface="Canva Sans"/>
                <a:sym typeface="Canva Sans"/>
              </a:rPr>
              <a:t>- Xác định được số khoa từng tầng, quyết định chia ra thành 7 VLAN:</a:t>
            </a:r>
          </a:p>
          <a:p>
            <a:pPr algn="just">
              <a:lnSpc>
                <a:spcPts val="3438"/>
              </a:lnSpc>
            </a:pPr>
            <a:endParaRPr lang="en-US" sz="2855" spc="142">
              <a:solidFill>
                <a:srgbClr val="000000"/>
              </a:solidFill>
              <a:latin typeface="Canva Sans"/>
              <a:ea typeface="Canva Sans"/>
              <a:cs typeface="Canva Sans"/>
              <a:sym typeface="Canva Sans"/>
            </a:endParaRPr>
          </a:p>
          <a:p>
            <a:pPr marL="530209" lvl="1" indent="-265104" algn="just">
              <a:lnSpc>
                <a:spcPts val="3438"/>
              </a:lnSpc>
              <a:buFont typeface="Arial"/>
              <a:buChar char="•"/>
            </a:pPr>
            <a:r>
              <a:rPr lang="en-US" sz="2455" b="1" spc="122">
                <a:solidFill>
                  <a:srgbClr val="000000"/>
                </a:solidFill>
                <a:latin typeface="Canva Sans Bold"/>
                <a:ea typeface="Canva Sans Bold"/>
                <a:cs typeface="Canva Sans Bold"/>
                <a:sym typeface="Canva Sans Bold"/>
              </a:rPr>
              <a:t> Tầng Trệt:</a:t>
            </a:r>
          </a:p>
          <a:p>
            <a:pPr algn="just">
              <a:lnSpc>
                <a:spcPts val="3438"/>
              </a:lnSpc>
            </a:pPr>
            <a:r>
              <a:rPr lang="en-US" sz="2455" spc="122">
                <a:solidFill>
                  <a:srgbClr val="000000"/>
                </a:solidFill>
                <a:latin typeface="Canva Sans"/>
                <a:ea typeface="Canva Sans"/>
                <a:cs typeface="Canva Sans"/>
                <a:sym typeface="Canva Sans"/>
              </a:rPr>
              <a:t>VLAN 1: Khoa Cấp cứu sản nhi.</a:t>
            </a:r>
          </a:p>
          <a:p>
            <a:pPr algn="just">
              <a:lnSpc>
                <a:spcPts val="3438"/>
              </a:lnSpc>
            </a:pPr>
            <a:r>
              <a:rPr lang="en-US" sz="2455" spc="122">
                <a:solidFill>
                  <a:srgbClr val="000000"/>
                </a:solidFill>
                <a:latin typeface="Canva Sans"/>
                <a:ea typeface="Canva Sans"/>
                <a:cs typeface="Canva Sans"/>
                <a:sym typeface="Canva Sans"/>
              </a:rPr>
              <a:t>VLAN 2: Quầy Thủ tục, Quầy Phát thuốc.</a:t>
            </a:r>
          </a:p>
          <a:p>
            <a:pPr algn="just">
              <a:lnSpc>
                <a:spcPts val="3438"/>
              </a:lnSpc>
            </a:pPr>
            <a:r>
              <a:rPr lang="en-US" sz="2455" spc="122">
                <a:solidFill>
                  <a:srgbClr val="000000"/>
                </a:solidFill>
                <a:latin typeface="Canva Sans"/>
                <a:ea typeface="Canva Sans"/>
                <a:cs typeface="Canva Sans"/>
                <a:sym typeface="Canva Sans"/>
              </a:rPr>
              <a:t>VLAN 3: Khoa Xét nghiệm chẩn đoán bằng hình ảnh.</a:t>
            </a:r>
          </a:p>
          <a:p>
            <a:pPr algn="just">
              <a:lnSpc>
                <a:spcPts val="3438"/>
              </a:lnSpc>
            </a:pPr>
            <a:endParaRPr lang="en-US" sz="2455" spc="122">
              <a:solidFill>
                <a:srgbClr val="000000"/>
              </a:solidFill>
              <a:latin typeface="Canva Sans"/>
              <a:ea typeface="Canva Sans"/>
              <a:cs typeface="Canva Sans"/>
              <a:sym typeface="Canva Sans"/>
            </a:endParaRPr>
          </a:p>
          <a:p>
            <a:pPr marL="530209" lvl="1" indent="-265104" algn="just">
              <a:lnSpc>
                <a:spcPts val="3438"/>
              </a:lnSpc>
              <a:buFont typeface="Arial"/>
              <a:buChar char="•"/>
            </a:pPr>
            <a:r>
              <a:rPr lang="en-US" sz="2455" b="1" spc="122">
                <a:solidFill>
                  <a:srgbClr val="000000"/>
                </a:solidFill>
                <a:latin typeface="Canva Sans Bold"/>
                <a:ea typeface="Canva Sans Bold"/>
                <a:cs typeface="Canva Sans Bold"/>
                <a:sym typeface="Canva Sans Bold"/>
              </a:rPr>
              <a:t>Tầng 2:</a:t>
            </a:r>
          </a:p>
          <a:p>
            <a:pPr algn="just">
              <a:lnSpc>
                <a:spcPts val="3438"/>
              </a:lnSpc>
            </a:pPr>
            <a:r>
              <a:rPr lang="en-US" sz="2455" spc="122">
                <a:solidFill>
                  <a:srgbClr val="000000"/>
                </a:solidFill>
                <a:latin typeface="Canva Sans"/>
                <a:ea typeface="Canva Sans"/>
                <a:cs typeface="Canva Sans"/>
                <a:sym typeface="Canva Sans"/>
              </a:rPr>
              <a:t>VLAN 4: Khoa Phẩu thuật - Gây mê hồi sức.</a:t>
            </a:r>
          </a:p>
          <a:p>
            <a:pPr algn="just">
              <a:lnSpc>
                <a:spcPts val="3438"/>
              </a:lnSpc>
            </a:pPr>
            <a:r>
              <a:rPr lang="en-US" sz="2455" spc="122">
                <a:solidFill>
                  <a:srgbClr val="000000"/>
                </a:solidFill>
                <a:latin typeface="Canva Sans"/>
                <a:ea typeface="Canva Sans"/>
                <a:cs typeface="Canva Sans"/>
                <a:sym typeface="Canva Sans"/>
              </a:rPr>
              <a:t>VLAN 5: Khoa Ngoại sản hiếm muộn.</a:t>
            </a:r>
          </a:p>
          <a:p>
            <a:pPr algn="just">
              <a:lnSpc>
                <a:spcPts val="3438"/>
              </a:lnSpc>
            </a:pPr>
            <a:endParaRPr lang="en-US" sz="2455" spc="122">
              <a:solidFill>
                <a:srgbClr val="000000"/>
              </a:solidFill>
              <a:latin typeface="Canva Sans"/>
              <a:ea typeface="Canva Sans"/>
              <a:cs typeface="Canva Sans"/>
              <a:sym typeface="Canva Sans"/>
            </a:endParaRPr>
          </a:p>
          <a:p>
            <a:pPr marL="530209" lvl="1" indent="-265104" algn="just">
              <a:lnSpc>
                <a:spcPts val="3438"/>
              </a:lnSpc>
              <a:buFont typeface="Arial"/>
              <a:buChar char="•"/>
            </a:pPr>
            <a:r>
              <a:rPr lang="en-US" sz="2455" b="1" spc="122">
                <a:solidFill>
                  <a:srgbClr val="000000"/>
                </a:solidFill>
                <a:latin typeface="Canva Sans Bold"/>
                <a:ea typeface="Canva Sans Bold"/>
                <a:cs typeface="Canva Sans Bold"/>
                <a:sym typeface="Canva Sans Bold"/>
              </a:rPr>
              <a:t>Tầng 3:</a:t>
            </a:r>
          </a:p>
          <a:p>
            <a:pPr algn="just">
              <a:lnSpc>
                <a:spcPts val="3438"/>
              </a:lnSpc>
            </a:pPr>
            <a:r>
              <a:rPr lang="en-US" sz="2455" spc="122">
                <a:solidFill>
                  <a:srgbClr val="000000"/>
                </a:solidFill>
                <a:latin typeface="Canva Sans"/>
                <a:ea typeface="Canva Sans"/>
                <a:cs typeface="Canva Sans"/>
                <a:sym typeface="Canva Sans"/>
              </a:rPr>
              <a:t>VLAN 6: Khoa Sản phòng sanh.</a:t>
            </a:r>
          </a:p>
          <a:p>
            <a:pPr algn="just">
              <a:lnSpc>
                <a:spcPts val="3438"/>
              </a:lnSpc>
            </a:pPr>
            <a:r>
              <a:rPr lang="en-US" sz="2455" spc="122">
                <a:solidFill>
                  <a:srgbClr val="000000"/>
                </a:solidFill>
                <a:latin typeface="Canva Sans"/>
                <a:ea typeface="Canva Sans"/>
                <a:cs typeface="Canva Sans"/>
                <a:sym typeface="Canva Sans"/>
              </a:rPr>
              <a:t>VLAN 7: Khoa Sản.</a:t>
            </a:r>
          </a:p>
          <a:p>
            <a:pPr algn="just">
              <a:lnSpc>
                <a:spcPts val="3438"/>
              </a:lnSpc>
              <a:spcBef>
                <a:spcPct val="0"/>
              </a:spcBef>
            </a:pPr>
            <a:endParaRPr lang="en-US" sz="2455" spc="122">
              <a:solidFill>
                <a:srgbClr val="000000"/>
              </a:solidFill>
              <a:latin typeface="Canva Sans"/>
              <a:ea typeface="Canva Sans"/>
              <a:cs typeface="Canva Sans"/>
              <a:sym typeface="Canva Sans"/>
            </a:endParaRPr>
          </a:p>
        </p:txBody>
      </p:sp>
    </p:spTree>
  </p:cSld>
  <p:clrMapOvr>
    <a:masterClrMapping/>
  </p:clrMapOvr>
  <mc:AlternateContent xmlns:mc="http://schemas.openxmlformats.org/markup-compatibility/2006">
    <mc:Choice xmlns:p159="http://schemas.microsoft.com/office/powerpoint/2015/09/main" Requires="p159">
      <p:transition spd="slow" p14:dur="2000">
        <p159:morph option="byObject"/>
      </p:transition>
    </mc:Choice>
    <mc:Fallback>
      <p:transition spd="slow">
        <p:fade/>
      </p:transition>
    </mc:Fallback>
  </mc:AlternateContent>
  <p:timing/>
</p:sld>
</file>

<file path=ppt/slides/slide13.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bg>
      <p:bgPr>
        <a:solidFill>
          <a:srgbClr val="FFF8ED"/>
        </a:solidFill>
        <a:effectLst/>
      </p:bgPr>
    </p:bg>
    <p:spTree>
      <p:nvGrpSpPr>
        <p:cNvPr id="1" name=""/>
        <p:cNvGrpSpPr/>
        <p:nvPr/>
      </p:nvGrpSpPr>
      <p:grpSpPr>
        <a:xfrm>
          <a:off x="0" y="0"/>
          <a:ext cx="0" cy="0"/>
        </a:xfrm>
      </p:grpSpPr>
      <p:sp>
        <p:nvSpPr>
          <p:cNvPr id="2" name="Freeform 2"/>
          <p:cNvSpPr/>
          <p:nvPr/>
        </p:nvSpPr>
        <p:spPr>
          <a:xfrm>
            <a:off x="-2684518" y="2387704"/>
            <a:ext cx="4579532" cy="4579532"/>
          </a:xfrm>
          <a:custGeom>
            <a:rect l="l" t="t" r="r" b="b"/>
            <a:pathLst>
              <a:path w="4579532" h="4579532">
                <a:moveTo>
                  <a:pt x="0" y="0"/>
                </a:moveTo>
                <a:lnTo>
                  <a:pt x="4579532" y="0"/>
                </a:lnTo>
                <a:lnTo>
                  <a:pt x="4579532" y="4579532"/>
                </a:lnTo>
                <a:lnTo>
                  <a:pt x="0" y="45795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860050" y="4542708"/>
            <a:ext cx="1785805" cy="1618385"/>
          </a:xfrm>
          <a:custGeom>
            <a:rect l="l" t="t" r="r" b="b"/>
            <a:pathLst>
              <a:path w="1785805" h="1618385">
                <a:moveTo>
                  <a:pt x="0" y="0"/>
                </a:moveTo>
                <a:lnTo>
                  <a:pt x="1785805" y="0"/>
                </a:lnTo>
                <a:lnTo>
                  <a:pt x="1785805" y="1618385"/>
                </a:lnTo>
                <a:lnTo>
                  <a:pt x="0" y="161838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a:off x="16927821" y="8450151"/>
            <a:ext cx="3320177" cy="3320177"/>
          </a:xfrm>
          <a:custGeom>
            <a:rect l="l" t="t" r="r" b="b"/>
            <a:pathLst>
              <a:path w="3320177" h="3320177">
                <a:moveTo>
                  <a:pt x="0" y="0"/>
                </a:moveTo>
                <a:lnTo>
                  <a:pt x="3320177" y="0"/>
                </a:lnTo>
                <a:lnTo>
                  <a:pt x="3320177" y="3320177"/>
                </a:lnTo>
                <a:lnTo>
                  <a:pt x="0" y="332017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5" name="Freeform 5"/>
          <p:cNvSpPr/>
          <p:nvPr/>
        </p:nvSpPr>
        <p:spPr>
          <a:xfrm>
            <a:off x="16498388" y="8450151"/>
            <a:ext cx="1143736" cy="1394800"/>
          </a:xfrm>
          <a:custGeom>
            <a:rect l="l" t="t" r="r" b="b"/>
            <a:pathLst>
              <a:path w="1143736" h="1394800">
                <a:moveTo>
                  <a:pt x="0" y="0"/>
                </a:moveTo>
                <a:lnTo>
                  <a:pt x="1143737" y="0"/>
                </a:lnTo>
                <a:lnTo>
                  <a:pt x="1143737" y="1394800"/>
                </a:lnTo>
                <a:lnTo>
                  <a:pt x="0" y="139480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6" name="Freeform 6"/>
          <p:cNvSpPr/>
          <p:nvPr/>
        </p:nvSpPr>
        <p:spPr>
          <a:xfrm>
            <a:off x="16396608" y="6097016"/>
            <a:ext cx="2414918" cy="1267832"/>
          </a:xfrm>
          <a:custGeom>
            <a:rect l="l" t="t" r="r" b="b"/>
            <a:pathLst>
              <a:path w="2414918" h="1267832">
                <a:moveTo>
                  <a:pt x="0" y="0"/>
                </a:moveTo>
                <a:lnTo>
                  <a:pt x="2414918" y="0"/>
                </a:lnTo>
                <a:lnTo>
                  <a:pt x="2414918" y="1267832"/>
                </a:lnTo>
                <a:lnTo>
                  <a:pt x="0" y="1267832"/>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7" name="Freeform 7"/>
          <p:cNvSpPr/>
          <p:nvPr/>
        </p:nvSpPr>
        <p:spPr>
          <a:xfrm>
            <a:off x="430568" y="7787551"/>
            <a:ext cx="858965" cy="4114800"/>
          </a:xfrm>
          <a:custGeom>
            <a:rect l="l" t="t" r="r" b="b"/>
            <a:pathLst>
              <a:path w="858965" h="4114800">
                <a:moveTo>
                  <a:pt x="0" y="0"/>
                </a:moveTo>
                <a:lnTo>
                  <a:pt x="858964" y="0"/>
                </a:lnTo>
                <a:lnTo>
                  <a:pt x="858964" y="4114800"/>
                </a:lnTo>
                <a:lnTo>
                  <a:pt x="0" y="411480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8" name="Freeform 8"/>
          <p:cNvSpPr/>
          <p:nvPr/>
        </p:nvSpPr>
        <p:spPr>
          <a:xfrm>
            <a:off x="16267867" y="228232"/>
            <a:ext cx="1792366" cy="1792366"/>
          </a:xfrm>
          <a:custGeom>
            <a:rect l="l" t="t" r="r" b="b"/>
            <a:pathLst>
              <a:path w="1792366" h="1792366">
                <a:moveTo>
                  <a:pt x="0" y="0"/>
                </a:moveTo>
                <a:lnTo>
                  <a:pt x="1792366" y="0"/>
                </a:lnTo>
                <a:lnTo>
                  <a:pt x="1792366" y="1792366"/>
                </a:lnTo>
                <a:lnTo>
                  <a:pt x="0" y="1792366"/>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US"/>
          </a:p>
        </p:txBody>
      </p:sp>
      <p:sp>
        <p:nvSpPr>
          <p:cNvPr id="9" name="Freeform 9"/>
          <p:cNvSpPr/>
          <p:nvPr/>
        </p:nvSpPr>
        <p:spPr>
          <a:xfrm>
            <a:off x="-185773" y="379722"/>
            <a:ext cx="2661617" cy="998106"/>
          </a:xfrm>
          <a:custGeom>
            <a:rect l="l" t="t" r="r" b="b"/>
            <a:pathLst>
              <a:path w="2661617" h="998106">
                <a:moveTo>
                  <a:pt x="0" y="0"/>
                </a:moveTo>
                <a:lnTo>
                  <a:pt x="2661617" y="0"/>
                </a:lnTo>
                <a:lnTo>
                  <a:pt x="2661617" y="998107"/>
                </a:lnTo>
                <a:lnTo>
                  <a:pt x="0" y="998107"/>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en-US"/>
          </a:p>
        </p:txBody>
      </p:sp>
      <p:sp>
        <p:nvSpPr>
          <p:cNvPr id="10" name="Freeform 10"/>
          <p:cNvSpPr/>
          <p:nvPr/>
        </p:nvSpPr>
        <p:spPr>
          <a:xfrm>
            <a:off x="16396608" y="3698708"/>
            <a:ext cx="3892957" cy="720197"/>
          </a:xfrm>
          <a:custGeom>
            <a:rect l="l" t="t" r="r" b="b"/>
            <a:pathLst>
              <a:path w="3892957" h="720197">
                <a:moveTo>
                  <a:pt x="0" y="0"/>
                </a:moveTo>
                <a:lnTo>
                  <a:pt x="3892957" y="0"/>
                </a:lnTo>
                <a:lnTo>
                  <a:pt x="3892957" y="720197"/>
                </a:lnTo>
                <a:lnTo>
                  <a:pt x="0" y="720197"/>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txBody>
          <a:bodyPr/>
          <a:lstStyle/>
          <a:p>
            <a:endParaRPr lang="en-US"/>
          </a:p>
        </p:txBody>
      </p:sp>
      <p:sp>
        <p:nvSpPr>
          <p:cNvPr id="11" name="Freeform 11"/>
          <p:cNvSpPr/>
          <p:nvPr/>
        </p:nvSpPr>
        <p:spPr>
          <a:xfrm>
            <a:off x="3468223" y="2020598"/>
            <a:ext cx="11361078" cy="8492406"/>
          </a:xfrm>
          <a:custGeom>
            <a:rect l="l" t="t" r="r" b="b"/>
            <a:pathLst>
              <a:path w="11361078" h="8492406">
                <a:moveTo>
                  <a:pt x="0" y="0"/>
                </a:moveTo>
                <a:lnTo>
                  <a:pt x="11361079" y="0"/>
                </a:lnTo>
                <a:lnTo>
                  <a:pt x="11361079" y="8492406"/>
                </a:lnTo>
                <a:lnTo>
                  <a:pt x="0" y="8492406"/>
                </a:lnTo>
                <a:lnTo>
                  <a:pt x="0" y="0"/>
                </a:lnTo>
                <a:close/>
              </a:path>
            </a:pathLst>
          </a:custGeom>
          <a:blipFill>
            <a:blip r:embed="rId20">
              <a:extLst>
                <a:ext uri="{28A0092B-C50C-407E-A947-70E740481C1C}">
                  <a14:useLocalDpi xmlns:a14="http://schemas.microsoft.com/office/drawing/2010/main" val="0"/>
                </a:ext>
              </a:extLst>
            </a:blip>
            <a:stretch>
              <a:fillRect/>
            </a:stretch>
          </a:blipFill>
        </p:spPr>
        <p:txBody>
          <a:bodyPr/>
          <a:lstStyle/>
          <a:p>
            <a:endParaRPr lang="en-US"/>
          </a:p>
        </p:txBody>
      </p:sp>
      <p:sp>
        <p:nvSpPr>
          <p:cNvPr id="12" name="Freeform 12"/>
          <p:cNvSpPr/>
          <p:nvPr/>
        </p:nvSpPr>
        <p:spPr>
          <a:xfrm>
            <a:off x="3865806" y="2212989"/>
            <a:ext cx="10546862" cy="6934562"/>
          </a:xfrm>
          <a:custGeom>
            <a:rect l="l" t="t" r="r" b="b"/>
            <a:pathLst>
              <a:path w="10546862" h="6934561">
                <a:moveTo>
                  <a:pt x="0" y="0"/>
                </a:moveTo>
                <a:lnTo>
                  <a:pt x="10546863" y="0"/>
                </a:lnTo>
                <a:lnTo>
                  <a:pt x="10546863" y="6934562"/>
                </a:lnTo>
                <a:lnTo>
                  <a:pt x="0" y="6934562"/>
                </a:lnTo>
                <a:lnTo>
                  <a:pt x="0" y="0"/>
                </a:lnTo>
                <a:close/>
              </a:path>
            </a:pathLst>
          </a:custGeom>
          <a:blipFill>
            <a:blip r:embed="rId21">
              <a:extLst>
                <a:ext uri="{96DAC541-7B7A-43D3-8B79-37D633B846F1}">
                  <asvg:svgBlip xmlns:asvg="http://schemas.microsoft.com/office/drawing/2016/SVG/main" r:embed="rId22"/>
                </a:ext>
              </a:extLst>
            </a:blip>
            <a:stretch>
              <a:fillRect/>
            </a:stretch>
          </a:blipFill>
        </p:spPr>
        <p:txBody>
          <a:bodyPr/>
          <a:lstStyle/>
          <a:p>
            <a:endParaRPr lang="en-US"/>
          </a:p>
        </p:txBody>
      </p:sp>
      <p:sp>
        <p:nvSpPr>
          <p:cNvPr id="13" name="TextBox 13"/>
          <p:cNvSpPr txBox="1"/>
          <p:nvPr/>
        </p:nvSpPr>
        <p:spPr>
          <a:xfrm>
            <a:off x="4167111" y="3826077"/>
            <a:ext cx="4440314" cy="4833822"/>
          </a:xfrm>
          <a:prstGeom prst="rect">
            <a:avLst/>
          </a:prstGeom>
        </p:spPr>
        <p:txBody>
          <a:bodyPr lIns="0" tIns="0" rIns="0" bIns="0" rtlCol="0" anchor="t">
            <a:spAutoFit/>
          </a:bodyPr>
          <a:lstStyle/>
          <a:p>
            <a:pPr algn="l">
              <a:lnSpc>
                <a:spcPts val="2730"/>
              </a:lnSpc>
            </a:pPr>
            <a:r>
              <a:rPr lang="en-US" sz="1950" spc="148">
                <a:solidFill>
                  <a:srgbClr val="000000"/>
                </a:solidFill>
                <a:latin typeface="Canva Sans"/>
                <a:ea typeface="Canva Sans"/>
                <a:cs typeface="Canva Sans"/>
                <a:sym typeface="Canva Sans"/>
              </a:rPr>
              <a:t>SWITCH(CONFIG)# VLAN 1</a:t>
            </a:r>
          </a:p>
          <a:p>
            <a:pPr algn="l">
              <a:lnSpc>
                <a:spcPts val="2730"/>
              </a:lnSpc>
            </a:pPr>
            <a:r>
              <a:rPr lang="en-US" sz="1950" spc="148">
                <a:solidFill>
                  <a:srgbClr val="000000"/>
                </a:solidFill>
                <a:latin typeface="Canva Sans"/>
                <a:ea typeface="Canva Sans"/>
                <a:cs typeface="Canva Sans"/>
                <a:sym typeface="Canva Sans"/>
              </a:rPr>
              <a:t>Switch(config-vlan)# exit</a:t>
            </a:r>
          </a:p>
          <a:p>
            <a:pPr algn="l">
              <a:lnSpc>
                <a:spcPts val="2730"/>
              </a:lnSpc>
            </a:pPr>
            <a:endParaRPr lang="en-US" sz="1950" spc="148">
              <a:solidFill>
                <a:srgbClr val="000000"/>
              </a:solidFill>
              <a:latin typeface="Canva Sans"/>
              <a:ea typeface="Canva Sans"/>
              <a:cs typeface="Canva Sans"/>
              <a:sym typeface="Canva Sans"/>
            </a:endParaRPr>
          </a:p>
          <a:p>
            <a:pPr algn="l">
              <a:lnSpc>
                <a:spcPts val="2730"/>
              </a:lnSpc>
            </a:pPr>
            <a:r>
              <a:rPr lang="en-US" sz="1950" spc="148">
                <a:solidFill>
                  <a:srgbClr val="000000"/>
                </a:solidFill>
                <a:latin typeface="Canva Sans"/>
                <a:ea typeface="Canva Sans"/>
                <a:cs typeface="Canva Sans"/>
                <a:sym typeface="Canva Sans"/>
              </a:rPr>
              <a:t>Switch(config)# vlan 2</a:t>
            </a:r>
          </a:p>
          <a:p>
            <a:pPr algn="l">
              <a:lnSpc>
                <a:spcPts val="2730"/>
              </a:lnSpc>
            </a:pPr>
            <a:r>
              <a:rPr lang="en-US" sz="1950" spc="148">
                <a:solidFill>
                  <a:srgbClr val="000000"/>
                </a:solidFill>
                <a:latin typeface="Canva Sans"/>
                <a:ea typeface="Canva Sans"/>
                <a:cs typeface="Canva Sans"/>
                <a:sym typeface="Canva Sans"/>
              </a:rPr>
              <a:t>Switch(config-vlan)# exit</a:t>
            </a:r>
          </a:p>
          <a:p>
            <a:pPr algn="l">
              <a:lnSpc>
                <a:spcPts val="2730"/>
              </a:lnSpc>
            </a:pPr>
            <a:endParaRPr lang="en-US" sz="1950" spc="148">
              <a:solidFill>
                <a:srgbClr val="000000"/>
              </a:solidFill>
              <a:latin typeface="Canva Sans"/>
              <a:ea typeface="Canva Sans"/>
              <a:cs typeface="Canva Sans"/>
              <a:sym typeface="Canva Sans"/>
            </a:endParaRPr>
          </a:p>
          <a:p>
            <a:pPr algn="l">
              <a:lnSpc>
                <a:spcPts val="2730"/>
              </a:lnSpc>
            </a:pPr>
            <a:r>
              <a:rPr lang="en-US" sz="1950" spc="148">
                <a:solidFill>
                  <a:srgbClr val="000000"/>
                </a:solidFill>
                <a:latin typeface="Canva Sans"/>
                <a:ea typeface="Canva Sans"/>
                <a:cs typeface="Canva Sans"/>
                <a:sym typeface="Canva Sans"/>
              </a:rPr>
              <a:t>Switch(config)# vlan 3</a:t>
            </a:r>
          </a:p>
          <a:p>
            <a:pPr algn="l">
              <a:lnSpc>
                <a:spcPts val="2730"/>
              </a:lnSpc>
            </a:pPr>
            <a:r>
              <a:rPr lang="en-US" sz="1950" spc="148">
                <a:solidFill>
                  <a:srgbClr val="000000"/>
                </a:solidFill>
                <a:latin typeface="Canva Sans"/>
                <a:ea typeface="Canva Sans"/>
                <a:cs typeface="Canva Sans"/>
                <a:sym typeface="Canva Sans"/>
              </a:rPr>
              <a:t>Switch(config-vlan)# exit</a:t>
            </a:r>
          </a:p>
          <a:p>
            <a:pPr algn="l">
              <a:lnSpc>
                <a:spcPts val="2730"/>
              </a:lnSpc>
            </a:pPr>
            <a:endParaRPr lang="en-US" sz="1950" spc="148">
              <a:solidFill>
                <a:srgbClr val="000000"/>
              </a:solidFill>
              <a:latin typeface="Canva Sans"/>
              <a:ea typeface="Canva Sans"/>
              <a:cs typeface="Canva Sans"/>
              <a:sym typeface="Canva Sans"/>
            </a:endParaRPr>
          </a:p>
          <a:p>
            <a:pPr algn="l">
              <a:lnSpc>
                <a:spcPts val="2730"/>
              </a:lnSpc>
            </a:pPr>
            <a:r>
              <a:rPr lang="en-US" sz="1950" spc="148">
                <a:solidFill>
                  <a:srgbClr val="000000"/>
                </a:solidFill>
                <a:latin typeface="Canva Sans"/>
                <a:ea typeface="Canva Sans"/>
                <a:cs typeface="Canva Sans"/>
                <a:sym typeface="Canva Sans"/>
              </a:rPr>
              <a:t>Switch(config)# vlan 4</a:t>
            </a:r>
          </a:p>
          <a:p>
            <a:pPr algn="l">
              <a:lnSpc>
                <a:spcPts val="2730"/>
              </a:lnSpc>
            </a:pPr>
            <a:r>
              <a:rPr lang="en-US" sz="1950" spc="148">
                <a:solidFill>
                  <a:srgbClr val="000000"/>
                </a:solidFill>
                <a:latin typeface="Canva Sans"/>
                <a:ea typeface="Canva Sans"/>
                <a:cs typeface="Canva Sans"/>
                <a:sym typeface="Canva Sans"/>
              </a:rPr>
              <a:t>Switch(config-vlan)# exit</a:t>
            </a:r>
          </a:p>
          <a:p>
            <a:pPr algn="l">
              <a:lnSpc>
                <a:spcPts val="2730"/>
              </a:lnSpc>
            </a:pPr>
            <a:endParaRPr lang="en-US" sz="1950" spc="148">
              <a:solidFill>
                <a:srgbClr val="000000"/>
              </a:solidFill>
              <a:latin typeface="Canva Sans"/>
              <a:ea typeface="Canva Sans"/>
              <a:cs typeface="Canva Sans"/>
              <a:sym typeface="Canva Sans"/>
            </a:endParaRPr>
          </a:p>
          <a:p>
            <a:pPr algn="l">
              <a:lnSpc>
                <a:spcPts val="2730"/>
              </a:lnSpc>
            </a:pPr>
            <a:endParaRPr lang="en-US" sz="1950" spc="148">
              <a:solidFill>
                <a:srgbClr val="000000"/>
              </a:solidFill>
              <a:latin typeface="Canva Sans"/>
              <a:ea typeface="Canva Sans"/>
              <a:cs typeface="Canva Sans"/>
              <a:sym typeface="Canva Sans"/>
            </a:endParaRPr>
          </a:p>
          <a:p>
            <a:pPr algn="l">
              <a:lnSpc>
                <a:spcPts val="2730"/>
              </a:lnSpc>
              <a:spcBef>
                <a:spcPct val="0"/>
              </a:spcBef>
            </a:pPr>
            <a:endParaRPr lang="en-US" sz="1950" spc="148">
              <a:solidFill>
                <a:srgbClr val="000000"/>
              </a:solidFill>
              <a:latin typeface="Canva Sans"/>
              <a:ea typeface="Canva Sans"/>
              <a:cs typeface="Canva Sans"/>
              <a:sym typeface="Canva Sans"/>
            </a:endParaRPr>
          </a:p>
        </p:txBody>
      </p:sp>
      <p:sp>
        <p:nvSpPr>
          <p:cNvPr id="14" name="TextBox 14"/>
          <p:cNvSpPr txBox="1"/>
          <p:nvPr/>
        </p:nvSpPr>
        <p:spPr>
          <a:xfrm>
            <a:off x="1712163" y="381947"/>
            <a:ext cx="14854151" cy="1342061"/>
          </a:xfrm>
          <a:prstGeom prst="rect">
            <a:avLst/>
          </a:prstGeom>
        </p:spPr>
        <p:txBody>
          <a:bodyPr lIns="0" tIns="0" rIns="0" bIns="0" rtlCol="0" anchor="t">
            <a:spAutoFit/>
          </a:bodyPr>
          <a:lstStyle/>
          <a:p>
            <a:pPr algn="ctr">
              <a:lnSpc>
                <a:spcPts val="11078"/>
              </a:lnSpc>
              <a:spcBef>
                <a:spcPct val="0"/>
              </a:spcBef>
            </a:pPr>
            <a:r>
              <a:rPr lang="en-US" sz="7912">
                <a:solidFill>
                  <a:srgbClr val="000000"/>
                </a:solidFill>
                <a:latin typeface="Times New Roman" panose="02020603050405020304" pitchFamily="18" charset="0"/>
                <a:ea typeface="Canva Sans"/>
                <a:cs typeface="Times New Roman" panose="02020603050405020304" pitchFamily="18" charset="0"/>
                <a:sym typeface="Canva Sans"/>
              </a:rPr>
              <a:t> CẤU HÌNH VLAN </a:t>
            </a:r>
          </a:p>
        </p:txBody>
      </p:sp>
      <p:sp>
        <p:nvSpPr>
          <p:cNvPr id="15" name="TextBox 15"/>
          <p:cNvSpPr txBox="1"/>
          <p:nvPr/>
        </p:nvSpPr>
        <p:spPr>
          <a:xfrm>
            <a:off x="9139238" y="3655399"/>
            <a:ext cx="9525" cy="1385527"/>
          </a:xfrm>
          <a:prstGeom prst="rect">
            <a:avLst/>
          </a:prstGeom>
        </p:spPr>
        <p:txBody>
          <a:bodyPr lIns="0" tIns="0" rIns="0" bIns="0" rtlCol="0" anchor="t">
            <a:spAutoFit/>
          </a:bodyPr>
          <a:lstStyle/>
          <a:p>
            <a:pPr algn="ctr">
              <a:lnSpc>
                <a:spcPts val="11307"/>
              </a:lnSpc>
              <a:spcBef>
                <a:spcPct val="0"/>
              </a:spcBef>
            </a:pPr>
            <a:endParaRPr/>
          </a:p>
        </p:txBody>
      </p:sp>
      <p:sp>
        <p:nvSpPr>
          <p:cNvPr id="16" name="TextBox 16"/>
          <p:cNvSpPr txBox="1"/>
          <p:nvPr/>
        </p:nvSpPr>
        <p:spPr>
          <a:xfrm>
            <a:off x="9682162" y="3826077"/>
            <a:ext cx="4050506" cy="3084195"/>
          </a:xfrm>
          <a:prstGeom prst="rect">
            <a:avLst/>
          </a:prstGeom>
        </p:spPr>
        <p:txBody>
          <a:bodyPr lIns="0" tIns="0" rIns="0" bIns="0" rtlCol="0" anchor="t">
            <a:spAutoFit/>
          </a:bodyPr>
          <a:lstStyle/>
          <a:p>
            <a:pPr algn="l">
              <a:lnSpc>
                <a:spcPts val="2729"/>
              </a:lnSpc>
            </a:pPr>
            <a:r>
              <a:rPr lang="en-US" sz="1950" spc="148">
                <a:solidFill>
                  <a:srgbClr val="000000"/>
                </a:solidFill>
                <a:latin typeface="Canva Sans"/>
                <a:ea typeface="Canva Sans"/>
                <a:cs typeface="Canva Sans"/>
                <a:sym typeface="Canva Sans"/>
              </a:rPr>
              <a:t>SWITCH(CONFIG)# VLAN 5</a:t>
            </a:r>
          </a:p>
          <a:p>
            <a:pPr algn="l">
              <a:lnSpc>
                <a:spcPts val="2729"/>
              </a:lnSpc>
            </a:pPr>
            <a:r>
              <a:rPr lang="en-US" sz="1950" spc="148">
                <a:solidFill>
                  <a:srgbClr val="000000"/>
                </a:solidFill>
                <a:latin typeface="Canva Sans"/>
                <a:ea typeface="Canva Sans"/>
                <a:cs typeface="Canva Sans"/>
                <a:sym typeface="Canva Sans"/>
              </a:rPr>
              <a:t>Switch(config-vlan)# exit</a:t>
            </a:r>
          </a:p>
          <a:p>
            <a:pPr algn="l">
              <a:lnSpc>
                <a:spcPts val="2729"/>
              </a:lnSpc>
            </a:pPr>
            <a:endParaRPr lang="en-US" sz="1950" spc="148">
              <a:solidFill>
                <a:srgbClr val="000000"/>
              </a:solidFill>
              <a:latin typeface="Canva Sans"/>
              <a:ea typeface="Canva Sans"/>
              <a:cs typeface="Canva Sans"/>
              <a:sym typeface="Canva Sans"/>
            </a:endParaRPr>
          </a:p>
          <a:p>
            <a:pPr algn="l">
              <a:lnSpc>
                <a:spcPts val="2729"/>
              </a:lnSpc>
            </a:pPr>
            <a:r>
              <a:rPr lang="en-US" sz="1950" spc="148">
                <a:solidFill>
                  <a:srgbClr val="000000"/>
                </a:solidFill>
                <a:latin typeface="Canva Sans"/>
                <a:ea typeface="Canva Sans"/>
                <a:cs typeface="Canva Sans"/>
                <a:sym typeface="Canva Sans"/>
              </a:rPr>
              <a:t>Switch(config)# vlan 6</a:t>
            </a:r>
          </a:p>
          <a:p>
            <a:pPr algn="l">
              <a:lnSpc>
                <a:spcPts val="2729"/>
              </a:lnSpc>
            </a:pPr>
            <a:r>
              <a:rPr lang="en-US" sz="1950" spc="148">
                <a:solidFill>
                  <a:srgbClr val="000000"/>
                </a:solidFill>
                <a:latin typeface="Canva Sans"/>
                <a:ea typeface="Canva Sans"/>
                <a:cs typeface="Canva Sans"/>
                <a:sym typeface="Canva Sans"/>
              </a:rPr>
              <a:t>Switch(config-vlan)# exit</a:t>
            </a:r>
          </a:p>
          <a:p>
            <a:pPr algn="l">
              <a:lnSpc>
                <a:spcPts val="2729"/>
              </a:lnSpc>
            </a:pPr>
            <a:endParaRPr lang="en-US" sz="1950" spc="148">
              <a:solidFill>
                <a:srgbClr val="000000"/>
              </a:solidFill>
              <a:latin typeface="Canva Sans"/>
              <a:ea typeface="Canva Sans"/>
              <a:cs typeface="Canva Sans"/>
              <a:sym typeface="Canva Sans"/>
            </a:endParaRPr>
          </a:p>
          <a:p>
            <a:pPr algn="l">
              <a:lnSpc>
                <a:spcPts val="2729"/>
              </a:lnSpc>
            </a:pPr>
            <a:r>
              <a:rPr lang="en-US" sz="1950" spc="148">
                <a:solidFill>
                  <a:srgbClr val="000000"/>
                </a:solidFill>
                <a:latin typeface="Canva Sans"/>
                <a:ea typeface="Canva Sans"/>
                <a:cs typeface="Canva Sans"/>
                <a:sym typeface="Canva Sans"/>
              </a:rPr>
              <a:t>Switch(config)# vlan 7</a:t>
            </a:r>
          </a:p>
          <a:p>
            <a:pPr algn="l">
              <a:lnSpc>
                <a:spcPts val="2729"/>
              </a:lnSpc>
            </a:pPr>
            <a:r>
              <a:rPr lang="en-US" sz="1950" spc="148">
                <a:solidFill>
                  <a:srgbClr val="000000"/>
                </a:solidFill>
                <a:latin typeface="Canva Sans"/>
                <a:ea typeface="Canva Sans"/>
                <a:cs typeface="Canva Sans"/>
                <a:sym typeface="Canva Sans"/>
              </a:rPr>
              <a:t>Switch(config-vlan)# exit</a:t>
            </a:r>
          </a:p>
          <a:p>
            <a:pPr algn="l">
              <a:lnSpc>
                <a:spcPts val="2729"/>
              </a:lnSpc>
              <a:spcBef>
                <a:spcPct val="0"/>
              </a:spcBef>
            </a:pPr>
            <a:endParaRPr lang="en-US" sz="1950" spc="148">
              <a:solidFill>
                <a:srgbClr val="000000"/>
              </a:solidFill>
              <a:latin typeface="Canva Sans"/>
              <a:ea typeface="Canva Sans"/>
              <a:cs typeface="Canva Sans"/>
              <a:sym typeface="Canva Sans"/>
            </a:endParaRPr>
          </a:p>
        </p:txBody>
      </p:sp>
    </p:spTree>
  </p:cSld>
  <p:clrMapOvr>
    <a:masterClrMapping/>
  </p:clrMapOvr>
  <mc:AlternateContent xmlns:mc="http://schemas.openxmlformats.org/markup-compatibility/2006">
    <mc:Choice xmlns:p159="http://schemas.microsoft.com/office/powerpoint/2015/09/main" Requires="p159">
      <p:transition spd="slow" p14:dur="2000">
        <p159:morph option="byObject"/>
      </p:transition>
    </mc:Choice>
    <mc:Fallback>
      <p:transition spd="slow">
        <p:fade/>
      </p:transition>
    </mc:Fallback>
  </mc:AlternateContent>
  <p:timing/>
</p:sld>
</file>

<file path=ppt/slides/slide14.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bg>
      <p:bgPr>
        <a:solidFill>
          <a:srgbClr val="FFF8ED"/>
        </a:solidFill>
        <a:effectLst/>
      </p:bgPr>
    </p:bg>
    <p:spTree>
      <p:nvGrpSpPr>
        <p:cNvPr id="1" name=""/>
        <p:cNvGrpSpPr/>
        <p:nvPr/>
      </p:nvGrpSpPr>
      <p:grpSpPr>
        <a:xfrm>
          <a:off x="0" y="0"/>
          <a:ext cx="0" cy="0"/>
        </a:xfrm>
      </p:grpSpPr>
      <p:sp>
        <p:nvSpPr>
          <p:cNvPr id="2" name="Freeform 2"/>
          <p:cNvSpPr/>
          <p:nvPr/>
        </p:nvSpPr>
        <p:spPr>
          <a:xfrm>
            <a:off x="-2684518" y="2387704"/>
            <a:ext cx="4579532" cy="4579532"/>
          </a:xfrm>
          <a:custGeom>
            <a:rect l="l" t="t" r="r" b="b"/>
            <a:pathLst>
              <a:path w="4579532" h="4579532">
                <a:moveTo>
                  <a:pt x="0" y="0"/>
                </a:moveTo>
                <a:lnTo>
                  <a:pt x="4579532" y="0"/>
                </a:lnTo>
                <a:lnTo>
                  <a:pt x="4579532" y="4579532"/>
                </a:lnTo>
                <a:lnTo>
                  <a:pt x="0" y="45795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860050" y="4542708"/>
            <a:ext cx="1785805" cy="1618385"/>
          </a:xfrm>
          <a:custGeom>
            <a:rect l="l" t="t" r="r" b="b"/>
            <a:pathLst>
              <a:path w="1785805" h="1618385">
                <a:moveTo>
                  <a:pt x="0" y="0"/>
                </a:moveTo>
                <a:lnTo>
                  <a:pt x="1785805" y="0"/>
                </a:lnTo>
                <a:lnTo>
                  <a:pt x="1785805" y="1618385"/>
                </a:lnTo>
                <a:lnTo>
                  <a:pt x="0" y="161838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a:off x="16927821" y="8450151"/>
            <a:ext cx="3320177" cy="3320177"/>
          </a:xfrm>
          <a:custGeom>
            <a:rect l="l" t="t" r="r" b="b"/>
            <a:pathLst>
              <a:path w="3320177" h="3320177">
                <a:moveTo>
                  <a:pt x="0" y="0"/>
                </a:moveTo>
                <a:lnTo>
                  <a:pt x="3320177" y="0"/>
                </a:lnTo>
                <a:lnTo>
                  <a:pt x="3320177" y="3320177"/>
                </a:lnTo>
                <a:lnTo>
                  <a:pt x="0" y="332017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5" name="Freeform 5"/>
          <p:cNvSpPr/>
          <p:nvPr/>
        </p:nvSpPr>
        <p:spPr>
          <a:xfrm>
            <a:off x="16498388" y="8450151"/>
            <a:ext cx="1143736" cy="1394800"/>
          </a:xfrm>
          <a:custGeom>
            <a:rect l="l" t="t" r="r" b="b"/>
            <a:pathLst>
              <a:path w="1143736" h="1394800">
                <a:moveTo>
                  <a:pt x="0" y="0"/>
                </a:moveTo>
                <a:lnTo>
                  <a:pt x="1143737" y="0"/>
                </a:lnTo>
                <a:lnTo>
                  <a:pt x="1143737" y="1394800"/>
                </a:lnTo>
                <a:lnTo>
                  <a:pt x="0" y="139480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6" name="Freeform 6"/>
          <p:cNvSpPr/>
          <p:nvPr/>
        </p:nvSpPr>
        <p:spPr>
          <a:xfrm>
            <a:off x="16396608" y="6097016"/>
            <a:ext cx="2414918" cy="1267832"/>
          </a:xfrm>
          <a:custGeom>
            <a:rect l="l" t="t" r="r" b="b"/>
            <a:pathLst>
              <a:path w="2414918" h="1267832">
                <a:moveTo>
                  <a:pt x="0" y="0"/>
                </a:moveTo>
                <a:lnTo>
                  <a:pt x="2414918" y="0"/>
                </a:lnTo>
                <a:lnTo>
                  <a:pt x="2414918" y="1267832"/>
                </a:lnTo>
                <a:lnTo>
                  <a:pt x="0" y="1267832"/>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7" name="Freeform 7"/>
          <p:cNvSpPr/>
          <p:nvPr/>
        </p:nvSpPr>
        <p:spPr>
          <a:xfrm>
            <a:off x="430568" y="7787551"/>
            <a:ext cx="858965" cy="4114800"/>
          </a:xfrm>
          <a:custGeom>
            <a:rect l="l" t="t" r="r" b="b"/>
            <a:pathLst>
              <a:path w="858965" h="4114800">
                <a:moveTo>
                  <a:pt x="0" y="0"/>
                </a:moveTo>
                <a:lnTo>
                  <a:pt x="858964" y="0"/>
                </a:lnTo>
                <a:lnTo>
                  <a:pt x="858964" y="4114800"/>
                </a:lnTo>
                <a:lnTo>
                  <a:pt x="0" y="411480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8" name="Freeform 8"/>
          <p:cNvSpPr/>
          <p:nvPr/>
        </p:nvSpPr>
        <p:spPr>
          <a:xfrm>
            <a:off x="16267867" y="228232"/>
            <a:ext cx="1792366" cy="1792366"/>
          </a:xfrm>
          <a:custGeom>
            <a:rect l="l" t="t" r="r" b="b"/>
            <a:pathLst>
              <a:path w="1792366" h="1792366">
                <a:moveTo>
                  <a:pt x="0" y="0"/>
                </a:moveTo>
                <a:lnTo>
                  <a:pt x="1792366" y="0"/>
                </a:lnTo>
                <a:lnTo>
                  <a:pt x="1792366" y="1792366"/>
                </a:lnTo>
                <a:lnTo>
                  <a:pt x="0" y="1792366"/>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US"/>
          </a:p>
        </p:txBody>
      </p:sp>
      <p:sp>
        <p:nvSpPr>
          <p:cNvPr id="9" name="Freeform 9"/>
          <p:cNvSpPr/>
          <p:nvPr/>
        </p:nvSpPr>
        <p:spPr>
          <a:xfrm>
            <a:off x="-185773" y="379722"/>
            <a:ext cx="2661617" cy="998106"/>
          </a:xfrm>
          <a:custGeom>
            <a:rect l="l" t="t" r="r" b="b"/>
            <a:pathLst>
              <a:path w="2661617" h="998106">
                <a:moveTo>
                  <a:pt x="0" y="0"/>
                </a:moveTo>
                <a:lnTo>
                  <a:pt x="2661617" y="0"/>
                </a:lnTo>
                <a:lnTo>
                  <a:pt x="2661617" y="998107"/>
                </a:lnTo>
                <a:lnTo>
                  <a:pt x="0" y="998107"/>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en-US"/>
          </a:p>
        </p:txBody>
      </p:sp>
      <p:sp>
        <p:nvSpPr>
          <p:cNvPr id="10" name="Freeform 10"/>
          <p:cNvSpPr/>
          <p:nvPr/>
        </p:nvSpPr>
        <p:spPr>
          <a:xfrm>
            <a:off x="16396608" y="3698708"/>
            <a:ext cx="3892957" cy="720197"/>
          </a:xfrm>
          <a:custGeom>
            <a:rect l="l" t="t" r="r" b="b"/>
            <a:pathLst>
              <a:path w="3892957" h="720197">
                <a:moveTo>
                  <a:pt x="0" y="0"/>
                </a:moveTo>
                <a:lnTo>
                  <a:pt x="3892957" y="0"/>
                </a:lnTo>
                <a:lnTo>
                  <a:pt x="3892957" y="720197"/>
                </a:lnTo>
                <a:lnTo>
                  <a:pt x="0" y="720197"/>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txBody>
          <a:bodyPr/>
          <a:lstStyle/>
          <a:p>
            <a:endParaRPr lang="en-US"/>
          </a:p>
        </p:txBody>
      </p:sp>
      <p:sp>
        <p:nvSpPr>
          <p:cNvPr id="11" name="Freeform 11"/>
          <p:cNvSpPr/>
          <p:nvPr/>
        </p:nvSpPr>
        <p:spPr>
          <a:xfrm>
            <a:off x="3549933" y="2784395"/>
            <a:ext cx="4296849" cy="6753397"/>
          </a:xfrm>
          <a:custGeom>
            <a:rect l="l" t="t" r="r" b="b"/>
            <a:pathLst>
              <a:path w="4296849" h="6753397">
                <a:moveTo>
                  <a:pt x="0" y="0"/>
                </a:moveTo>
                <a:lnTo>
                  <a:pt x="4296849" y="0"/>
                </a:lnTo>
                <a:lnTo>
                  <a:pt x="4296849" y="6753397"/>
                </a:lnTo>
                <a:lnTo>
                  <a:pt x="0" y="6753397"/>
                </a:lnTo>
                <a:lnTo>
                  <a:pt x="0" y="0"/>
                </a:lnTo>
                <a:close/>
              </a:path>
            </a:pathLst>
          </a:custGeom>
          <a:blipFill>
            <a:blip r:embed="rId20">
              <a:extLst>
                <a:ext uri="{28A0092B-C50C-407E-A947-70E740481C1C}">
                  <a14:useLocalDpi xmlns:a14="http://schemas.microsoft.com/office/drawing/2010/main" val="0"/>
                </a:ext>
              </a:extLst>
            </a:blip>
            <a:stretch>
              <a:fillRect/>
            </a:stretch>
          </a:blipFill>
          <a:ln w="38100" cap="sq">
            <a:solidFill>
              <a:srgbClr val="000000"/>
            </a:solidFill>
            <a:prstDash val="solid"/>
            <a:miter/>
          </a:ln>
        </p:spPr>
        <p:txBody>
          <a:bodyPr/>
          <a:lstStyle/>
          <a:p>
            <a:endParaRPr lang="en-US"/>
          </a:p>
        </p:txBody>
      </p:sp>
      <p:sp>
        <p:nvSpPr>
          <p:cNvPr id="12" name="TextBox 12"/>
          <p:cNvSpPr txBox="1"/>
          <p:nvPr/>
        </p:nvSpPr>
        <p:spPr>
          <a:xfrm>
            <a:off x="2475844" y="104407"/>
            <a:ext cx="12145734" cy="2263771"/>
          </a:xfrm>
          <a:prstGeom prst="rect">
            <a:avLst/>
          </a:prstGeom>
        </p:spPr>
        <p:txBody>
          <a:bodyPr lIns="0" tIns="0" rIns="0" bIns="0" rtlCol="0" anchor="t">
            <a:spAutoFit/>
          </a:bodyPr>
          <a:lstStyle/>
          <a:p>
            <a:pPr algn="ctr">
              <a:lnSpc>
                <a:spcPts val="9100"/>
              </a:lnSpc>
              <a:spcBef>
                <a:spcPct val="0"/>
              </a:spcBef>
            </a:pPr>
            <a:r>
              <a:rPr lang="en-US" sz="6500">
                <a:solidFill>
                  <a:srgbClr val="000000"/>
                </a:solidFill>
                <a:latin typeface="Times New Roman" panose="02020603050405020304" pitchFamily="18" charset="0"/>
                <a:ea typeface="Canva Sans"/>
                <a:cs typeface="Times New Roman" panose="02020603050405020304" pitchFamily="18" charset="0"/>
                <a:sym typeface="Canva Sans"/>
              </a:rPr>
              <a:t>XÁC ĐỊNH CÁC SWITCH ĐẠI DIỆN VLAN</a:t>
            </a:r>
          </a:p>
        </p:txBody>
      </p:sp>
      <p:sp>
        <p:nvSpPr>
          <p:cNvPr id="13" name="TextBox 13"/>
          <p:cNvSpPr txBox="1"/>
          <p:nvPr/>
        </p:nvSpPr>
        <p:spPr>
          <a:xfrm>
            <a:off x="8091569" y="2736770"/>
            <a:ext cx="7794425" cy="6155779"/>
          </a:xfrm>
          <a:prstGeom prst="rect">
            <a:avLst/>
          </a:prstGeom>
        </p:spPr>
        <p:txBody>
          <a:bodyPr lIns="0" tIns="0" rIns="0" bIns="0" rtlCol="0" anchor="t">
            <a:spAutoFit/>
          </a:bodyPr>
          <a:lstStyle/>
          <a:p>
            <a:pPr marL="628097" lvl="1" indent="-314049" algn="just">
              <a:lnSpc>
                <a:spcPts val="4072"/>
              </a:lnSpc>
              <a:buFont typeface="Arial"/>
              <a:buChar char="•"/>
            </a:pPr>
            <a:r>
              <a:rPr lang="en-US" sz="2909" spc="-32">
                <a:solidFill>
                  <a:srgbClr val="000000"/>
                </a:solidFill>
                <a:latin typeface="Canva Sans"/>
                <a:ea typeface="Canva Sans"/>
                <a:cs typeface="Canva Sans"/>
                <a:sym typeface="Canva Sans"/>
              </a:rPr>
              <a:t> Xác định các Switch “đại diện” cho từng VLAN, các Switch đó có nhiệm là đầu vào và ra của VLAN, là đại diện cho VLAN để xác định các interface có trong VLAN đồng thời xác định luôn đường TRUNK của VLAN. </a:t>
            </a:r>
          </a:p>
          <a:p>
            <a:pPr algn="just">
              <a:lnSpc>
                <a:spcPts val="4212"/>
              </a:lnSpc>
            </a:pPr>
            <a:endParaRPr lang="en-US" sz="2909" spc="-32">
              <a:solidFill>
                <a:srgbClr val="000000"/>
              </a:solidFill>
              <a:latin typeface="Canva Sans"/>
              <a:ea typeface="Canva Sans"/>
              <a:cs typeface="Canva Sans"/>
              <a:sym typeface="Canva Sans"/>
            </a:endParaRPr>
          </a:p>
          <a:p>
            <a:pPr marL="628099" lvl="1" indent="-314049" algn="just">
              <a:lnSpc>
                <a:spcPts val="4072"/>
              </a:lnSpc>
              <a:buFont typeface="Arial"/>
              <a:buChar char="•"/>
            </a:pPr>
            <a:r>
              <a:rPr lang="en-US" sz="2909" spc="-32">
                <a:solidFill>
                  <a:srgbClr val="000000"/>
                </a:solidFill>
                <a:latin typeface="Canva Sans"/>
                <a:ea typeface="Canva Sans"/>
                <a:cs typeface="Canva Sans"/>
                <a:sym typeface="Canva Sans"/>
              </a:rPr>
              <a:t> Tại mỗi khoa, chọn ra Switch của Phòng Trưởng Khoa để làm Switch “đại diện” cho từng VLAN (các Switch được khoanh tròn).</a:t>
            </a:r>
          </a:p>
          <a:p>
            <a:pPr algn="r">
              <a:lnSpc>
                <a:spcPts val="4037"/>
              </a:lnSpc>
              <a:spcBef>
                <a:spcPct val="0"/>
              </a:spcBef>
            </a:pPr>
            <a:endParaRPr lang="en-US" sz="2909" spc="-32">
              <a:solidFill>
                <a:srgbClr val="000000"/>
              </a:solidFill>
              <a:latin typeface="Canva Sans"/>
              <a:ea typeface="Canva Sans"/>
              <a:cs typeface="Canva Sans"/>
              <a:sym typeface="Canva Sans"/>
            </a:endParaRPr>
          </a:p>
        </p:txBody>
      </p:sp>
    </p:spTree>
  </p:cSld>
  <p:clrMapOvr>
    <a:masterClrMapping/>
  </p:clrMapOvr>
  <mc:AlternateContent xmlns:mc="http://schemas.openxmlformats.org/markup-compatibility/2006">
    <mc:Choice xmlns:p159="http://schemas.microsoft.com/office/powerpoint/2015/09/main" Requires="p159">
      <p:transition spd="slow" p14:dur="2000">
        <p159:morph option="byObject"/>
      </p:transition>
    </mc:Choice>
    <mc:Fallback>
      <p:transition spd="slow">
        <p:fade/>
      </p:transition>
    </mc:Fallback>
  </mc:AlternateContent>
  <p:timing/>
</p:sld>
</file>

<file path=ppt/slides/slide15.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bg>
      <p:bgPr>
        <a:solidFill>
          <a:srgbClr val="FFF8ED"/>
        </a:solidFill>
        <a:effectLst/>
      </p:bgPr>
    </p:bg>
    <p:spTree>
      <p:nvGrpSpPr>
        <p:cNvPr id="1" name=""/>
        <p:cNvGrpSpPr/>
        <p:nvPr/>
      </p:nvGrpSpPr>
      <p:grpSpPr>
        <a:xfrm>
          <a:off x="0" y="0"/>
          <a:ext cx="0" cy="0"/>
        </a:xfrm>
      </p:grpSpPr>
      <p:sp>
        <p:nvSpPr>
          <p:cNvPr id="2" name="Freeform 2"/>
          <p:cNvSpPr/>
          <p:nvPr/>
        </p:nvSpPr>
        <p:spPr>
          <a:xfrm>
            <a:off x="-2684518" y="2387704"/>
            <a:ext cx="4579532" cy="4579532"/>
          </a:xfrm>
          <a:custGeom>
            <a:rect l="l" t="t" r="r" b="b"/>
            <a:pathLst>
              <a:path w="4579532" h="4579532">
                <a:moveTo>
                  <a:pt x="0" y="0"/>
                </a:moveTo>
                <a:lnTo>
                  <a:pt x="4579532" y="0"/>
                </a:lnTo>
                <a:lnTo>
                  <a:pt x="4579532" y="4579532"/>
                </a:lnTo>
                <a:lnTo>
                  <a:pt x="0" y="45795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860050" y="4542708"/>
            <a:ext cx="1785805" cy="1618385"/>
          </a:xfrm>
          <a:custGeom>
            <a:rect l="l" t="t" r="r" b="b"/>
            <a:pathLst>
              <a:path w="1785805" h="1618385">
                <a:moveTo>
                  <a:pt x="0" y="0"/>
                </a:moveTo>
                <a:lnTo>
                  <a:pt x="1785805" y="0"/>
                </a:lnTo>
                <a:lnTo>
                  <a:pt x="1785805" y="1618385"/>
                </a:lnTo>
                <a:lnTo>
                  <a:pt x="0" y="161838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a:off x="16927821" y="8450151"/>
            <a:ext cx="3320177" cy="3320177"/>
          </a:xfrm>
          <a:custGeom>
            <a:rect l="l" t="t" r="r" b="b"/>
            <a:pathLst>
              <a:path w="3320177" h="3320177">
                <a:moveTo>
                  <a:pt x="0" y="0"/>
                </a:moveTo>
                <a:lnTo>
                  <a:pt x="3320177" y="0"/>
                </a:lnTo>
                <a:lnTo>
                  <a:pt x="3320177" y="3320177"/>
                </a:lnTo>
                <a:lnTo>
                  <a:pt x="0" y="332017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5" name="Freeform 5"/>
          <p:cNvSpPr/>
          <p:nvPr/>
        </p:nvSpPr>
        <p:spPr>
          <a:xfrm>
            <a:off x="15290929" y="7149718"/>
            <a:ext cx="1143736" cy="1394800"/>
          </a:xfrm>
          <a:custGeom>
            <a:rect l="l" t="t" r="r" b="b"/>
            <a:pathLst>
              <a:path w="1143736" h="1394800">
                <a:moveTo>
                  <a:pt x="0" y="0"/>
                </a:moveTo>
                <a:lnTo>
                  <a:pt x="1143737" y="0"/>
                </a:lnTo>
                <a:lnTo>
                  <a:pt x="1143737" y="1394801"/>
                </a:lnTo>
                <a:lnTo>
                  <a:pt x="0" y="139480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6" name="Freeform 6"/>
          <p:cNvSpPr/>
          <p:nvPr/>
        </p:nvSpPr>
        <p:spPr>
          <a:xfrm>
            <a:off x="16267867" y="3825024"/>
            <a:ext cx="2414918" cy="1267832"/>
          </a:xfrm>
          <a:custGeom>
            <a:rect l="l" t="t" r="r" b="b"/>
            <a:pathLst>
              <a:path w="2414918" h="1267832">
                <a:moveTo>
                  <a:pt x="0" y="0"/>
                </a:moveTo>
                <a:lnTo>
                  <a:pt x="2414918" y="0"/>
                </a:lnTo>
                <a:lnTo>
                  <a:pt x="2414918" y="1267831"/>
                </a:lnTo>
                <a:lnTo>
                  <a:pt x="0" y="1267831"/>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7" name="Freeform 7"/>
          <p:cNvSpPr/>
          <p:nvPr/>
        </p:nvSpPr>
        <p:spPr>
          <a:xfrm>
            <a:off x="430568" y="7787551"/>
            <a:ext cx="858965" cy="4114800"/>
          </a:xfrm>
          <a:custGeom>
            <a:rect l="l" t="t" r="r" b="b"/>
            <a:pathLst>
              <a:path w="858965" h="4114800">
                <a:moveTo>
                  <a:pt x="0" y="0"/>
                </a:moveTo>
                <a:lnTo>
                  <a:pt x="858964" y="0"/>
                </a:lnTo>
                <a:lnTo>
                  <a:pt x="858964" y="4114800"/>
                </a:lnTo>
                <a:lnTo>
                  <a:pt x="0" y="411480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8" name="Freeform 8"/>
          <p:cNvSpPr/>
          <p:nvPr/>
        </p:nvSpPr>
        <p:spPr>
          <a:xfrm>
            <a:off x="16267867" y="-24205"/>
            <a:ext cx="1792366" cy="1792366"/>
          </a:xfrm>
          <a:custGeom>
            <a:rect l="l" t="t" r="r" b="b"/>
            <a:pathLst>
              <a:path w="1792366" h="1792366">
                <a:moveTo>
                  <a:pt x="0" y="0"/>
                </a:moveTo>
                <a:lnTo>
                  <a:pt x="1792366" y="0"/>
                </a:lnTo>
                <a:lnTo>
                  <a:pt x="1792366" y="1792366"/>
                </a:lnTo>
                <a:lnTo>
                  <a:pt x="0" y="1792366"/>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US"/>
          </a:p>
        </p:txBody>
      </p:sp>
      <p:sp>
        <p:nvSpPr>
          <p:cNvPr id="9" name="Freeform 9"/>
          <p:cNvSpPr/>
          <p:nvPr/>
        </p:nvSpPr>
        <p:spPr>
          <a:xfrm>
            <a:off x="-185773" y="379722"/>
            <a:ext cx="2661617" cy="998106"/>
          </a:xfrm>
          <a:custGeom>
            <a:rect l="l" t="t" r="r" b="b"/>
            <a:pathLst>
              <a:path w="2661617" h="998106">
                <a:moveTo>
                  <a:pt x="0" y="0"/>
                </a:moveTo>
                <a:lnTo>
                  <a:pt x="2661617" y="0"/>
                </a:lnTo>
                <a:lnTo>
                  <a:pt x="2661617" y="998107"/>
                </a:lnTo>
                <a:lnTo>
                  <a:pt x="0" y="998107"/>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en-US"/>
          </a:p>
        </p:txBody>
      </p:sp>
      <p:sp>
        <p:nvSpPr>
          <p:cNvPr id="10" name="Freeform 10"/>
          <p:cNvSpPr/>
          <p:nvPr/>
        </p:nvSpPr>
        <p:spPr>
          <a:xfrm>
            <a:off x="367678" y="878775"/>
            <a:ext cx="6803432" cy="9122898"/>
          </a:xfrm>
          <a:custGeom>
            <a:rect l="l" t="t" r="r" b="b"/>
            <a:pathLst>
              <a:path w="6803431" h="9122898">
                <a:moveTo>
                  <a:pt x="0" y="0"/>
                </a:moveTo>
                <a:lnTo>
                  <a:pt x="6803432" y="0"/>
                </a:lnTo>
                <a:lnTo>
                  <a:pt x="6803432" y="9122898"/>
                </a:lnTo>
                <a:lnTo>
                  <a:pt x="0" y="9122898"/>
                </a:lnTo>
                <a:lnTo>
                  <a:pt x="0" y="0"/>
                </a:lnTo>
                <a:close/>
              </a:path>
            </a:pathLst>
          </a:custGeom>
          <a:blipFill>
            <a:blip r:embed="rId18">
              <a:extLst>
                <a:ext uri="{28A0092B-C50C-407E-A947-70E740481C1C}">
                  <a14:useLocalDpi xmlns:a14="http://schemas.microsoft.com/office/drawing/2010/main" val="0"/>
                </a:ext>
              </a:extLst>
            </a:blip>
            <a:stretch>
              <a:fillRect l="-4160" r="-4160" b="-4333"/>
            </a:stretch>
          </a:blipFill>
          <a:ln w="38100" cap="sq">
            <a:solidFill>
              <a:srgbClr val="000000"/>
            </a:solidFill>
            <a:prstDash val="solid"/>
            <a:miter/>
          </a:ln>
        </p:spPr>
        <p:txBody>
          <a:bodyPr/>
          <a:lstStyle/>
          <a:p>
            <a:endParaRPr lang="en-US"/>
          </a:p>
        </p:txBody>
      </p:sp>
      <p:sp>
        <p:nvSpPr>
          <p:cNvPr id="11" name="TextBox 11"/>
          <p:cNvSpPr txBox="1"/>
          <p:nvPr/>
        </p:nvSpPr>
        <p:spPr>
          <a:xfrm>
            <a:off x="7738246" y="785289"/>
            <a:ext cx="7962485" cy="1137455"/>
          </a:xfrm>
          <a:prstGeom prst="rect">
            <a:avLst/>
          </a:prstGeom>
        </p:spPr>
        <p:txBody>
          <a:bodyPr lIns="0" tIns="0" rIns="0" bIns="0" rtlCol="0" anchor="t">
            <a:spAutoFit/>
          </a:bodyPr>
          <a:lstStyle/>
          <a:p>
            <a:pPr algn="just">
              <a:lnSpc>
                <a:spcPts val="3261"/>
              </a:lnSpc>
            </a:pPr>
            <a:r>
              <a:rPr lang="en-US" sz="2329" spc="146">
                <a:solidFill>
                  <a:srgbClr val="000000"/>
                </a:solidFill>
                <a:latin typeface="Canva Sans"/>
                <a:ea typeface="Canva Sans"/>
                <a:cs typeface="Canva Sans"/>
                <a:sym typeface="Canva Sans"/>
              </a:rPr>
              <a:t> -Cấu hình access cho các thiết bị thuộc VLAN 1:</a:t>
            </a:r>
          </a:p>
          <a:p>
            <a:pPr algn="just">
              <a:lnSpc>
                <a:spcPts val="3261"/>
              </a:lnSpc>
            </a:pPr>
            <a:endParaRPr lang="en-US" sz="2329" spc="146">
              <a:solidFill>
                <a:srgbClr val="000000"/>
              </a:solidFill>
              <a:latin typeface="Canva Sans"/>
              <a:ea typeface="Canva Sans"/>
              <a:cs typeface="Canva Sans"/>
              <a:sym typeface="Canva Sans"/>
            </a:endParaRPr>
          </a:p>
          <a:p>
            <a:pPr algn="r">
              <a:lnSpc>
                <a:spcPts val="2600"/>
              </a:lnSpc>
              <a:spcBef>
                <a:spcPct val="0"/>
              </a:spcBef>
            </a:pPr>
            <a:r>
              <a:rPr lang="en-US" sz="1857" spc="92">
                <a:solidFill>
                  <a:srgbClr val="000000"/>
                </a:solidFill>
                <a:latin typeface="Canva Sans"/>
                <a:ea typeface="Canva Sans"/>
                <a:cs typeface="Canva Sans"/>
                <a:sym typeface="Canva Sans"/>
              </a:rPr>
              <a:t> </a:t>
            </a:r>
          </a:p>
        </p:txBody>
      </p:sp>
      <p:sp>
        <p:nvSpPr>
          <p:cNvPr id="12" name="TextBox 12"/>
          <p:cNvSpPr txBox="1"/>
          <p:nvPr/>
        </p:nvSpPr>
        <p:spPr>
          <a:xfrm>
            <a:off x="7812145" y="1349254"/>
            <a:ext cx="8455722" cy="4798108"/>
          </a:xfrm>
          <a:prstGeom prst="rect">
            <a:avLst/>
          </a:prstGeom>
        </p:spPr>
        <p:txBody>
          <a:bodyPr lIns="0" tIns="0" rIns="0" bIns="0" rtlCol="0" anchor="t">
            <a:spAutoFit/>
          </a:bodyPr>
          <a:lstStyle/>
          <a:p>
            <a:pPr marL="388620" lvl="1" indent="-194310" algn="l">
              <a:lnSpc>
                <a:spcPts val="2520"/>
              </a:lnSpc>
              <a:spcBef>
                <a:spcPct val="0"/>
              </a:spcBef>
              <a:buFont typeface="Arial"/>
              <a:buChar char="•"/>
            </a:pPr>
            <a:r>
              <a:rPr lang="en-US" sz="1800">
                <a:solidFill>
                  <a:srgbClr val="000000"/>
                </a:solidFill>
                <a:latin typeface="Canva Sans"/>
                <a:ea typeface="Canva Sans"/>
                <a:cs typeface="Canva Sans"/>
                <a:sym typeface="Canva Sans"/>
              </a:rPr>
              <a:t> </a:t>
            </a:r>
            <a:r>
              <a:rPr lang="en-US" sz="1800" b="1">
                <a:solidFill>
                  <a:srgbClr val="000000"/>
                </a:solidFill>
                <a:latin typeface="Times New Roman" panose="02020603050405020304" pitchFamily="18" charset="0"/>
                <a:ea typeface="Canva Sans Bold"/>
                <a:cs typeface="Times New Roman" panose="02020603050405020304" pitchFamily="18" charset="0"/>
                <a:sym typeface="Canva Sans Bold"/>
              </a:rPr>
              <a:t>TRÊN SWITCH 1A (SWITCH </a:t>
            </a:r>
            <a:r>
              <a:rPr lang="vi-VN" sz="1800" b="1">
                <a:solidFill>
                  <a:srgbClr val="000000"/>
                </a:solidFill>
                <a:latin typeface="Times New Roman" panose="02020603050405020304" pitchFamily="18" charset="0"/>
                <a:ea typeface="Canva Sans Bold"/>
                <a:cs typeface="Times New Roman" panose="02020603050405020304" pitchFamily="18" charset="0"/>
                <a:sym typeface="Canva Sans Bold"/>
              </a:rPr>
              <a:t>ĐẠI</a:t>
            </a:r>
            <a:r>
              <a:rPr lang="en-US" sz="1800" b="1">
                <a:solidFill>
                  <a:srgbClr val="000000"/>
                </a:solidFill>
                <a:latin typeface="Times New Roman" panose="02020603050405020304" pitchFamily="18" charset="0"/>
                <a:ea typeface="Canva Sans Bold"/>
                <a:cs typeface="Times New Roman" panose="02020603050405020304" pitchFamily="18" charset="0"/>
                <a:sym typeface="Canva Sans Bold"/>
              </a:rPr>
              <a:t> DIỆN VLAN1) TẠI PHÒNG TRƯỞNG KHOA:</a:t>
            </a:r>
          </a:p>
          <a:p>
            <a:pPr algn="l">
              <a:lnSpc>
                <a:spcPts val="2520"/>
              </a:lnSpc>
              <a:spcBef>
                <a:spcPct val="0"/>
              </a:spcBef>
            </a:pPr>
            <a:endParaRPr lang="en-US" sz="1800" b="1">
              <a:solidFill>
                <a:srgbClr val="000000"/>
              </a:solidFill>
              <a:latin typeface="Canva Sans Bold"/>
              <a:ea typeface="Canva Sans Bold"/>
              <a:cs typeface="Canva Sans Bold"/>
              <a:sym typeface="Canva Sans Bold"/>
            </a:endParaRPr>
          </a:p>
          <a:p>
            <a:pPr algn="l">
              <a:lnSpc>
                <a:spcPts val="2520"/>
              </a:lnSpc>
              <a:spcBef>
                <a:spcPct val="0"/>
              </a:spcBef>
            </a:pPr>
            <a:r>
              <a:rPr lang="en-US" sz="1800" spc="215">
                <a:solidFill>
                  <a:srgbClr val="000000"/>
                </a:solidFill>
                <a:latin typeface="Courier New OS"/>
                <a:ea typeface="Courier New OS"/>
                <a:cs typeface="Courier New OS"/>
                <a:sym typeface="Courier New OS"/>
              </a:rPr>
              <a:t>SWITCH1A(CONFIG)# INT RANGE FA0/2</a:t>
            </a:r>
          </a:p>
          <a:p>
            <a:pPr algn="l">
              <a:lnSpc>
                <a:spcPts val="2520"/>
              </a:lnSpc>
              <a:spcBef>
                <a:spcPct val="0"/>
              </a:spcBef>
            </a:pPr>
            <a:r>
              <a:rPr lang="en-US" sz="1800" spc="215">
                <a:solidFill>
                  <a:srgbClr val="000000"/>
                </a:solidFill>
                <a:latin typeface="Courier New OS"/>
                <a:ea typeface="Courier New OS"/>
                <a:cs typeface="Courier New OS"/>
                <a:sym typeface="Courier New OS"/>
              </a:rPr>
              <a:t>SWITCH1A(CONFIG-IF)#SWITCHPORT MODE ACCESS</a:t>
            </a:r>
          </a:p>
          <a:p>
            <a:pPr algn="l">
              <a:lnSpc>
                <a:spcPts val="2520"/>
              </a:lnSpc>
              <a:spcBef>
                <a:spcPct val="0"/>
              </a:spcBef>
            </a:pPr>
            <a:r>
              <a:rPr lang="en-US" sz="1800" spc="215">
                <a:solidFill>
                  <a:srgbClr val="000000"/>
                </a:solidFill>
                <a:latin typeface="Courier New OS"/>
                <a:ea typeface="Courier New OS"/>
                <a:cs typeface="Courier New OS"/>
                <a:sym typeface="Courier New OS"/>
              </a:rPr>
              <a:t>SWITCH1A(CONFIG-IF)#SWITCHPORT ACCESS VLAN 1 SWITCH1A(CONFIG-IF)# EXIT</a:t>
            </a:r>
          </a:p>
          <a:p>
            <a:pPr algn="l">
              <a:lnSpc>
                <a:spcPts val="2520"/>
              </a:lnSpc>
              <a:spcBef>
                <a:spcPct val="0"/>
              </a:spcBef>
            </a:pPr>
            <a:endParaRPr lang="en-US" sz="1800" spc="215">
              <a:solidFill>
                <a:srgbClr val="000000"/>
              </a:solidFill>
              <a:latin typeface="Courier New OS"/>
              <a:ea typeface="Courier New OS"/>
              <a:cs typeface="Courier New OS"/>
              <a:sym typeface="Courier New OS"/>
            </a:endParaRPr>
          </a:p>
          <a:p>
            <a:pPr algn="l">
              <a:lnSpc>
                <a:spcPts val="2520"/>
              </a:lnSpc>
              <a:spcBef>
                <a:spcPct val="0"/>
              </a:spcBef>
            </a:pPr>
            <a:r>
              <a:rPr lang="en-US" sz="1800" spc="215">
                <a:solidFill>
                  <a:srgbClr val="000000"/>
                </a:solidFill>
                <a:latin typeface="Courier New OS"/>
                <a:ea typeface="Courier New OS"/>
                <a:cs typeface="Courier New OS"/>
                <a:sym typeface="Courier New OS"/>
              </a:rPr>
              <a:t>SWITCH1A(CONFIG)# INT RANGE FA0/3</a:t>
            </a:r>
          </a:p>
          <a:p>
            <a:pPr algn="l">
              <a:lnSpc>
                <a:spcPts val="2520"/>
              </a:lnSpc>
              <a:spcBef>
                <a:spcPct val="0"/>
              </a:spcBef>
            </a:pPr>
            <a:r>
              <a:rPr lang="en-US" sz="1800" spc="215">
                <a:solidFill>
                  <a:srgbClr val="000000"/>
                </a:solidFill>
                <a:latin typeface="Courier New OS"/>
                <a:ea typeface="Courier New OS"/>
                <a:cs typeface="Courier New OS"/>
                <a:sym typeface="Courier New OS"/>
              </a:rPr>
              <a:t>SWITCH1A(CONFIG-IF)#SWITCHPORT MODE ACCESS</a:t>
            </a:r>
          </a:p>
          <a:p>
            <a:pPr algn="l">
              <a:lnSpc>
                <a:spcPts val="2520"/>
              </a:lnSpc>
              <a:spcBef>
                <a:spcPct val="0"/>
              </a:spcBef>
            </a:pPr>
            <a:r>
              <a:rPr lang="en-US" sz="1800" spc="215">
                <a:solidFill>
                  <a:srgbClr val="000000"/>
                </a:solidFill>
                <a:latin typeface="Courier New OS"/>
                <a:ea typeface="Courier New OS"/>
                <a:cs typeface="Courier New OS"/>
                <a:sym typeface="Courier New OS"/>
              </a:rPr>
              <a:t>SWITCH1A(CONFIG-IF)#SWITCHPORT ACCESS VLAN 1 SWITCH1A(CONFIG-IF)# EXIT</a:t>
            </a:r>
          </a:p>
          <a:p>
            <a:pPr algn="l">
              <a:lnSpc>
                <a:spcPts val="2520"/>
              </a:lnSpc>
              <a:spcBef>
                <a:spcPct val="0"/>
              </a:spcBef>
            </a:pPr>
            <a:endParaRPr lang="en-US" sz="1800" spc="215">
              <a:solidFill>
                <a:srgbClr val="000000"/>
              </a:solidFill>
              <a:latin typeface="Courier New OS"/>
              <a:ea typeface="Courier New OS"/>
              <a:cs typeface="Courier New OS"/>
              <a:sym typeface="Courier New OS"/>
            </a:endParaRPr>
          </a:p>
          <a:p>
            <a:pPr algn="l">
              <a:lnSpc>
                <a:spcPts val="2520"/>
              </a:lnSpc>
              <a:spcBef>
                <a:spcPct val="0"/>
              </a:spcBef>
            </a:pPr>
            <a:endParaRPr lang="en-US" sz="1800" spc="215">
              <a:solidFill>
                <a:srgbClr val="000000"/>
              </a:solidFill>
              <a:latin typeface="Courier New OS"/>
              <a:ea typeface="Courier New OS"/>
              <a:cs typeface="Courier New OS"/>
              <a:sym typeface="Courier New OS"/>
            </a:endParaRPr>
          </a:p>
          <a:p>
            <a:pPr algn="l">
              <a:lnSpc>
                <a:spcPts val="2520"/>
              </a:lnSpc>
              <a:spcBef>
                <a:spcPct val="0"/>
              </a:spcBef>
            </a:pPr>
            <a:endParaRPr lang="en-US" sz="1800" spc="215">
              <a:solidFill>
                <a:srgbClr val="000000"/>
              </a:solidFill>
              <a:latin typeface="Courier New OS"/>
              <a:ea typeface="Courier New OS"/>
              <a:cs typeface="Courier New OS"/>
              <a:sym typeface="Courier New OS"/>
            </a:endParaRPr>
          </a:p>
        </p:txBody>
      </p:sp>
      <p:sp>
        <p:nvSpPr>
          <p:cNvPr id="13" name="TextBox 13"/>
          <p:cNvSpPr txBox="1"/>
          <p:nvPr/>
        </p:nvSpPr>
        <p:spPr>
          <a:xfrm>
            <a:off x="7812145" y="5411649"/>
            <a:ext cx="7423769" cy="2233304"/>
          </a:xfrm>
          <a:prstGeom prst="rect">
            <a:avLst/>
          </a:prstGeom>
        </p:spPr>
        <p:txBody>
          <a:bodyPr lIns="0" tIns="0" rIns="0" bIns="0" rtlCol="0" anchor="t">
            <a:spAutoFit/>
          </a:bodyPr>
          <a:lstStyle/>
          <a:p>
            <a:pPr marL="388620" lvl="1" indent="-194310" algn="l">
              <a:lnSpc>
                <a:spcPts val="2520"/>
              </a:lnSpc>
              <a:spcBef>
                <a:spcPct val="0"/>
              </a:spcBef>
              <a:buFont typeface="Arial"/>
              <a:buChar char="•"/>
            </a:pPr>
            <a:r>
              <a:rPr lang="en-US" sz="1800" b="1">
                <a:solidFill>
                  <a:srgbClr val="000000"/>
                </a:solidFill>
                <a:latin typeface="Canva Sans Bold"/>
                <a:ea typeface="Canva Sans Bold"/>
                <a:cs typeface="Canva Sans Bold"/>
                <a:sym typeface="Canva Sans Bold"/>
              </a:rPr>
              <a:t> </a:t>
            </a:r>
            <a:r>
              <a:rPr lang="en-US" sz="1800" b="1">
                <a:solidFill>
                  <a:srgbClr val="000000"/>
                </a:solidFill>
                <a:latin typeface="Times New Roman" panose="02020603050405020304" pitchFamily="18" charset="0"/>
                <a:ea typeface="Canva Sans Bold"/>
                <a:cs typeface="Times New Roman" panose="02020603050405020304" pitchFamily="18" charset="0"/>
                <a:sym typeface="Canva Sans Bold"/>
              </a:rPr>
              <a:t>TRÊN </a:t>
            </a:r>
            <a:r>
              <a:rPr lang="vi-VN" sz="1800" b="1">
                <a:solidFill>
                  <a:srgbClr val="000000"/>
                </a:solidFill>
                <a:latin typeface="Times New Roman" panose="02020603050405020304" pitchFamily="18" charset="0"/>
                <a:ea typeface="Canva Sans Bold"/>
                <a:cs typeface="Times New Roman" panose="02020603050405020304" pitchFamily="18" charset="0"/>
                <a:sym typeface="Canva Sans Bold"/>
              </a:rPr>
              <a:t>SWITCH</a:t>
            </a:r>
            <a:r>
              <a:rPr lang="en-US" sz="1800" b="1">
                <a:solidFill>
                  <a:srgbClr val="000000"/>
                </a:solidFill>
                <a:latin typeface="Times New Roman" panose="02020603050405020304" pitchFamily="18" charset="0"/>
                <a:ea typeface="Canva Sans Bold"/>
                <a:cs typeface="Times New Roman" panose="02020603050405020304" pitchFamily="18" charset="0"/>
                <a:sym typeface="Canva Sans Bold"/>
              </a:rPr>
              <a:t> 1B TẠI PHÒNG CẤP CỨU SẢN KHOA:</a:t>
            </a:r>
          </a:p>
          <a:p>
            <a:pPr algn="l">
              <a:lnSpc>
                <a:spcPts val="2520"/>
              </a:lnSpc>
              <a:spcBef>
                <a:spcPct val="0"/>
              </a:spcBef>
            </a:pPr>
            <a:endParaRPr lang="en-US" sz="1800" b="1">
              <a:solidFill>
                <a:srgbClr val="000000"/>
              </a:solidFill>
              <a:latin typeface="Canva Sans Bold"/>
              <a:ea typeface="Canva Sans Bold"/>
              <a:cs typeface="Canva Sans Bold"/>
              <a:sym typeface="Canva Sans Bold"/>
            </a:endParaRPr>
          </a:p>
          <a:p>
            <a:pPr algn="l">
              <a:lnSpc>
                <a:spcPts val="2520"/>
              </a:lnSpc>
              <a:spcBef>
                <a:spcPct val="0"/>
              </a:spcBef>
            </a:pPr>
            <a:r>
              <a:rPr lang="en-US" sz="1800" spc="215">
                <a:solidFill>
                  <a:srgbClr val="000000"/>
                </a:solidFill>
                <a:latin typeface="Courier New OS"/>
                <a:ea typeface="Courier New OS"/>
                <a:cs typeface="Courier New OS"/>
                <a:sym typeface="Courier New OS"/>
              </a:rPr>
              <a:t>SWITCH1B(CONFIG)# INT RANGE FA0/2</a:t>
            </a:r>
          </a:p>
          <a:p>
            <a:pPr algn="l">
              <a:lnSpc>
                <a:spcPts val="2520"/>
              </a:lnSpc>
              <a:spcBef>
                <a:spcPct val="0"/>
              </a:spcBef>
            </a:pPr>
            <a:r>
              <a:rPr lang="en-US" sz="1800" spc="215">
                <a:solidFill>
                  <a:srgbClr val="000000"/>
                </a:solidFill>
                <a:latin typeface="Courier New OS"/>
                <a:ea typeface="Courier New OS"/>
                <a:cs typeface="Courier New OS"/>
                <a:sym typeface="Courier New OS"/>
              </a:rPr>
              <a:t>SWITCH1B(CONFIG-IF)#SWITCHPORT MODE ACCESS</a:t>
            </a:r>
          </a:p>
          <a:p>
            <a:pPr algn="l">
              <a:lnSpc>
                <a:spcPts val="2520"/>
              </a:lnSpc>
              <a:spcBef>
                <a:spcPct val="0"/>
              </a:spcBef>
            </a:pPr>
            <a:r>
              <a:rPr lang="en-US" sz="1800" spc="215">
                <a:solidFill>
                  <a:srgbClr val="000000"/>
                </a:solidFill>
                <a:latin typeface="Courier New OS"/>
                <a:ea typeface="Courier New OS"/>
                <a:cs typeface="Courier New OS"/>
                <a:sym typeface="Courier New OS"/>
              </a:rPr>
              <a:t>SWITCH1B(CONFIG-IF)#SWITCHPORT ACCESS VLAN 1</a:t>
            </a:r>
          </a:p>
          <a:p>
            <a:pPr algn="l">
              <a:lnSpc>
                <a:spcPts val="2520"/>
              </a:lnSpc>
              <a:spcBef>
                <a:spcPct val="0"/>
              </a:spcBef>
            </a:pPr>
            <a:r>
              <a:rPr lang="en-US" sz="1800" spc="215">
                <a:solidFill>
                  <a:srgbClr val="000000"/>
                </a:solidFill>
                <a:latin typeface="Courier New OS"/>
                <a:ea typeface="Courier New OS"/>
                <a:cs typeface="Courier New OS"/>
                <a:sym typeface="Courier New OS"/>
              </a:rPr>
              <a:t>SWITCH1B(CONFIG-IF)# EXIT</a:t>
            </a:r>
          </a:p>
          <a:p>
            <a:pPr algn="l">
              <a:lnSpc>
                <a:spcPts val="2520"/>
              </a:lnSpc>
              <a:spcBef>
                <a:spcPct val="0"/>
              </a:spcBef>
            </a:pPr>
            <a:endParaRPr lang="en-US" sz="1800" spc="215">
              <a:solidFill>
                <a:srgbClr val="000000"/>
              </a:solidFill>
              <a:latin typeface="Courier New OS"/>
              <a:ea typeface="Courier New OS"/>
              <a:cs typeface="Courier New OS"/>
              <a:sym typeface="Courier New OS"/>
            </a:endParaRPr>
          </a:p>
        </p:txBody>
      </p:sp>
      <p:sp>
        <p:nvSpPr>
          <p:cNvPr id="14" name="TextBox 14"/>
          <p:cNvSpPr txBox="1"/>
          <p:nvPr/>
        </p:nvSpPr>
        <p:spPr>
          <a:xfrm>
            <a:off x="7812145" y="7818543"/>
            <a:ext cx="7423769" cy="2233304"/>
          </a:xfrm>
          <a:prstGeom prst="rect">
            <a:avLst/>
          </a:prstGeom>
        </p:spPr>
        <p:txBody>
          <a:bodyPr lIns="0" tIns="0" rIns="0" bIns="0" rtlCol="0" anchor="t">
            <a:spAutoFit/>
          </a:bodyPr>
          <a:lstStyle/>
          <a:p>
            <a:pPr marL="388620" lvl="1" indent="-194310" algn="just">
              <a:lnSpc>
                <a:spcPts val="2520"/>
              </a:lnSpc>
              <a:spcBef>
                <a:spcPct val="0"/>
              </a:spcBef>
              <a:buFont typeface="Arial"/>
              <a:buChar char="•"/>
            </a:pPr>
            <a:r>
              <a:rPr lang="en-US" sz="1800" b="1">
                <a:solidFill>
                  <a:srgbClr val="000000"/>
                </a:solidFill>
                <a:latin typeface="Times New Roman" panose="02020603050405020304" pitchFamily="18" charset="0"/>
                <a:ea typeface="Canva Sans Bold"/>
                <a:cs typeface="Times New Roman" panose="02020603050405020304" pitchFamily="18" charset="0"/>
                <a:sym typeface="Canva Sans Bold"/>
              </a:rPr>
              <a:t>TRÊN SWITH 1C TẠI PHÒNG CẤP CỨU NHI KHOA:</a:t>
            </a:r>
          </a:p>
          <a:p>
            <a:pPr algn="just">
              <a:lnSpc>
                <a:spcPts val="2520"/>
              </a:lnSpc>
              <a:spcBef>
                <a:spcPct val="0"/>
              </a:spcBef>
            </a:pPr>
            <a:endParaRPr lang="en-US" sz="1800" b="1">
              <a:solidFill>
                <a:srgbClr val="000000"/>
              </a:solidFill>
              <a:latin typeface="Canva Sans Bold"/>
              <a:ea typeface="Canva Sans Bold"/>
              <a:cs typeface="Canva Sans Bold"/>
              <a:sym typeface="Canva Sans Bold"/>
            </a:endParaRPr>
          </a:p>
          <a:p>
            <a:pPr algn="just">
              <a:lnSpc>
                <a:spcPts val="2520"/>
              </a:lnSpc>
              <a:spcBef>
                <a:spcPct val="0"/>
              </a:spcBef>
            </a:pPr>
            <a:r>
              <a:rPr lang="en-US" sz="1800" spc="215">
                <a:solidFill>
                  <a:srgbClr val="000000"/>
                </a:solidFill>
                <a:latin typeface="Courier New OS"/>
                <a:ea typeface="Courier New OS"/>
                <a:cs typeface="Courier New OS"/>
                <a:sym typeface="Courier New OS"/>
              </a:rPr>
              <a:t>SWITCH1C(CONFIG)# INT RANGE FA0/2</a:t>
            </a:r>
          </a:p>
          <a:p>
            <a:pPr algn="just">
              <a:lnSpc>
                <a:spcPts val="2520"/>
              </a:lnSpc>
              <a:spcBef>
                <a:spcPct val="0"/>
              </a:spcBef>
            </a:pPr>
            <a:r>
              <a:rPr lang="en-US" sz="1800" spc="215">
                <a:solidFill>
                  <a:srgbClr val="000000"/>
                </a:solidFill>
                <a:latin typeface="Courier New OS"/>
                <a:ea typeface="Courier New OS"/>
                <a:cs typeface="Courier New OS"/>
                <a:sym typeface="Courier New OS"/>
              </a:rPr>
              <a:t>SWITCH1C(CONFIG-IF)#SWITCHPORT MODE ACCESS</a:t>
            </a:r>
          </a:p>
          <a:p>
            <a:pPr algn="just">
              <a:lnSpc>
                <a:spcPts val="2520"/>
              </a:lnSpc>
              <a:spcBef>
                <a:spcPct val="0"/>
              </a:spcBef>
            </a:pPr>
            <a:r>
              <a:rPr lang="en-US" sz="1800" spc="215">
                <a:solidFill>
                  <a:srgbClr val="000000"/>
                </a:solidFill>
                <a:latin typeface="Courier New OS"/>
                <a:ea typeface="Courier New OS"/>
                <a:cs typeface="Courier New OS"/>
                <a:sym typeface="Courier New OS"/>
              </a:rPr>
              <a:t>SWITCH1C(CONFIG-IF)#SWITCHPORT ACCESS VLAN 1</a:t>
            </a:r>
          </a:p>
          <a:p>
            <a:pPr algn="just">
              <a:lnSpc>
                <a:spcPts val="2520"/>
              </a:lnSpc>
              <a:spcBef>
                <a:spcPct val="0"/>
              </a:spcBef>
            </a:pPr>
            <a:r>
              <a:rPr lang="en-US" sz="1800" spc="215">
                <a:solidFill>
                  <a:srgbClr val="000000"/>
                </a:solidFill>
                <a:latin typeface="Courier New OS"/>
                <a:ea typeface="Courier New OS"/>
                <a:cs typeface="Courier New OS"/>
                <a:sym typeface="Courier New OS"/>
              </a:rPr>
              <a:t>SWITCH1C(CONFIG-IF)# EXIT</a:t>
            </a:r>
          </a:p>
          <a:p>
            <a:pPr algn="ctr">
              <a:lnSpc>
                <a:spcPts val="2520"/>
              </a:lnSpc>
              <a:spcBef>
                <a:spcPct val="0"/>
              </a:spcBef>
            </a:pPr>
            <a:endParaRPr lang="en-US" sz="1800" spc="215">
              <a:solidFill>
                <a:srgbClr val="000000"/>
              </a:solidFill>
              <a:latin typeface="Courier New OS"/>
              <a:ea typeface="Courier New OS"/>
              <a:cs typeface="Courier New OS"/>
              <a:sym typeface="Courier New OS"/>
            </a:endParaRPr>
          </a:p>
        </p:txBody>
      </p:sp>
    </p:spTree>
  </p:cSld>
  <p:clrMapOvr>
    <a:masterClrMapping/>
  </p:clrMapOvr>
  <mc:AlternateContent xmlns:mc="http://schemas.openxmlformats.org/markup-compatibility/2006">
    <mc:Choice xmlns:p159="http://schemas.microsoft.com/office/powerpoint/2015/09/main" Requires="p159">
      <p:transition spd="slow" p14:dur="2000">
        <p159:morph option="byObject"/>
      </p:transition>
    </mc:Choice>
    <mc:Fallback>
      <p:transition spd="slow">
        <p:fade/>
      </p:transition>
    </mc:Fallback>
  </mc:AlternateContent>
  <p:timing/>
</p:sld>
</file>

<file path=ppt/slides/slide16.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bg>
      <p:bgPr>
        <a:solidFill>
          <a:srgbClr val="FFF8ED"/>
        </a:solidFill>
        <a:effectLst/>
      </p:bgPr>
    </p:bg>
    <p:spTree>
      <p:nvGrpSpPr>
        <p:cNvPr id="1" name=""/>
        <p:cNvGrpSpPr/>
        <p:nvPr/>
      </p:nvGrpSpPr>
      <p:grpSpPr>
        <a:xfrm>
          <a:off x="0" y="0"/>
          <a:ext cx="0" cy="0"/>
        </a:xfrm>
      </p:grpSpPr>
      <p:sp>
        <p:nvSpPr>
          <p:cNvPr id="2" name="Freeform 2"/>
          <p:cNvSpPr/>
          <p:nvPr/>
        </p:nvSpPr>
        <p:spPr>
          <a:xfrm>
            <a:off x="-2684518" y="2387704"/>
            <a:ext cx="4579532" cy="4579532"/>
          </a:xfrm>
          <a:custGeom>
            <a:rect l="l" t="t" r="r" b="b"/>
            <a:pathLst>
              <a:path w="4579532" h="4579532">
                <a:moveTo>
                  <a:pt x="0" y="0"/>
                </a:moveTo>
                <a:lnTo>
                  <a:pt x="4579532" y="0"/>
                </a:lnTo>
                <a:lnTo>
                  <a:pt x="4579532" y="4579532"/>
                </a:lnTo>
                <a:lnTo>
                  <a:pt x="0" y="45795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860050" y="4542708"/>
            <a:ext cx="1785805" cy="1618385"/>
          </a:xfrm>
          <a:custGeom>
            <a:rect l="l" t="t" r="r" b="b"/>
            <a:pathLst>
              <a:path w="1785805" h="1618385">
                <a:moveTo>
                  <a:pt x="0" y="0"/>
                </a:moveTo>
                <a:lnTo>
                  <a:pt x="1785805" y="0"/>
                </a:lnTo>
                <a:lnTo>
                  <a:pt x="1785805" y="1618385"/>
                </a:lnTo>
                <a:lnTo>
                  <a:pt x="0" y="161838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a:off x="16927821" y="8450151"/>
            <a:ext cx="3320177" cy="3320177"/>
          </a:xfrm>
          <a:custGeom>
            <a:rect l="l" t="t" r="r" b="b"/>
            <a:pathLst>
              <a:path w="3320177" h="3320177">
                <a:moveTo>
                  <a:pt x="0" y="0"/>
                </a:moveTo>
                <a:lnTo>
                  <a:pt x="3320177" y="0"/>
                </a:lnTo>
                <a:lnTo>
                  <a:pt x="3320177" y="3320177"/>
                </a:lnTo>
                <a:lnTo>
                  <a:pt x="0" y="332017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5" name="Freeform 5"/>
          <p:cNvSpPr/>
          <p:nvPr/>
        </p:nvSpPr>
        <p:spPr>
          <a:xfrm>
            <a:off x="15695999" y="7055351"/>
            <a:ext cx="1143736" cy="1394800"/>
          </a:xfrm>
          <a:custGeom>
            <a:rect l="l" t="t" r="r" b="b"/>
            <a:pathLst>
              <a:path w="1143736" h="1394800">
                <a:moveTo>
                  <a:pt x="0" y="0"/>
                </a:moveTo>
                <a:lnTo>
                  <a:pt x="1143736" y="0"/>
                </a:lnTo>
                <a:lnTo>
                  <a:pt x="1143736" y="1394800"/>
                </a:lnTo>
                <a:lnTo>
                  <a:pt x="0" y="139480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6" name="Freeform 6"/>
          <p:cNvSpPr/>
          <p:nvPr/>
        </p:nvSpPr>
        <p:spPr>
          <a:xfrm>
            <a:off x="16267867" y="3825024"/>
            <a:ext cx="2414918" cy="1267832"/>
          </a:xfrm>
          <a:custGeom>
            <a:rect l="l" t="t" r="r" b="b"/>
            <a:pathLst>
              <a:path w="2414918" h="1267832">
                <a:moveTo>
                  <a:pt x="0" y="0"/>
                </a:moveTo>
                <a:lnTo>
                  <a:pt x="2414918" y="0"/>
                </a:lnTo>
                <a:lnTo>
                  <a:pt x="2414918" y="1267831"/>
                </a:lnTo>
                <a:lnTo>
                  <a:pt x="0" y="1267831"/>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7" name="Freeform 7"/>
          <p:cNvSpPr/>
          <p:nvPr/>
        </p:nvSpPr>
        <p:spPr>
          <a:xfrm>
            <a:off x="430568" y="7787551"/>
            <a:ext cx="858965" cy="4114800"/>
          </a:xfrm>
          <a:custGeom>
            <a:rect l="l" t="t" r="r" b="b"/>
            <a:pathLst>
              <a:path w="858965" h="4114800">
                <a:moveTo>
                  <a:pt x="0" y="0"/>
                </a:moveTo>
                <a:lnTo>
                  <a:pt x="858964" y="0"/>
                </a:lnTo>
                <a:lnTo>
                  <a:pt x="858964" y="4114800"/>
                </a:lnTo>
                <a:lnTo>
                  <a:pt x="0" y="411480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8" name="Freeform 8"/>
          <p:cNvSpPr/>
          <p:nvPr/>
        </p:nvSpPr>
        <p:spPr>
          <a:xfrm>
            <a:off x="16267867" y="-24205"/>
            <a:ext cx="1792366" cy="1792366"/>
          </a:xfrm>
          <a:custGeom>
            <a:rect l="l" t="t" r="r" b="b"/>
            <a:pathLst>
              <a:path w="1792366" h="1792366">
                <a:moveTo>
                  <a:pt x="0" y="0"/>
                </a:moveTo>
                <a:lnTo>
                  <a:pt x="1792366" y="0"/>
                </a:lnTo>
                <a:lnTo>
                  <a:pt x="1792366" y="1792366"/>
                </a:lnTo>
                <a:lnTo>
                  <a:pt x="0" y="1792366"/>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US"/>
          </a:p>
        </p:txBody>
      </p:sp>
      <p:sp>
        <p:nvSpPr>
          <p:cNvPr id="9" name="Freeform 9"/>
          <p:cNvSpPr/>
          <p:nvPr/>
        </p:nvSpPr>
        <p:spPr>
          <a:xfrm>
            <a:off x="-185773" y="379722"/>
            <a:ext cx="2661617" cy="998106"/>
          </a:xfrm>
          <a:custGeom>
            <a:rect l="l" t="t" r="r" b="b"/>
            <a:pathLst>
              <a:path w="2661617" h="998106">
                <a:moveTo>
                  <a:pt x="0" y="0"/>
                </a:moveTo>
                <a:lnTo>
                  <a:pt x="2661617" y="0"/>
                </a:lnTo>
                <a:lnTo>
                  <a:pt x="2661617" y="998107"/>
                </a:lnTo>
                <a:lnTo>
                  <a:pt x="0" y="998107"/>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en-US"/>
          </a:p>
        </p:txBody>
      </p:sp>
      <p:sp>
        <p:nvSpPr>
          <p:cNvPr id="10" name="Freeform 10"/>
          <p:cNvSpPr/>
          <p:nvPr/>
        </p:nvSpPr>
        <p:spPr>
          <a:xfrm>
            <a:off x="430568" y="1491938"/>
            <a:ext cx="5902464" cy="8195968"/>
          </a:xfrm>
          <a:custGeom>
            <a:rect l="l" t="t" r="r" b="b"/>
            <a:pathLst>
              <a:path w="5902464" h="8195968">
                <a:moveTo>
                  <a:pt x="0" y="0"/>
                </a:moveTo>
                <a:lnTo>
                  <a:pt x="5902464" y="0"/>
                </a:lnTo>
                <a:lnTo>
                  <a:pt x="5902464" y="8195968"/>
                </a:lnTo>
                <a:lnTo>
                  <a:pt x="0" y="8195968"/>
                </a:lnTo>
                <a:lnTo>
                  <a:pt x="0" y="0"/>
                </a:lnTo>
                <a:close/>
              </a:path>
            </a:pathLst>
          </a:custGeom>
          <a:blipFill>
            <a:blip r:embed="rId18">
              <a:extLst>
                <a:ext uri="{28A0092B-C50C-407E-A947-70E740481C1C}">
                  <a14:useLocalDpi xmlns:a14="http://schemas.microsoft.com/office/drawing/2010/main" val="0"/>
                </a:ext>
              </a:extLst>
            </a:blip>
            <a:stretch>
              <a:fillRect l="-4614" t="-1600" r="-4614" b="0"/>
            </a:stretch>
          </a:blipFill>
          <a:ln w="38100" cap="sq">
            <a:solidFill>
              <a:srgbClr val="000000"/>
            </a:solidFill>
            <a:prstDash val="solid"/>
            <a:miter/>
          </a:ln>
        </p:spPr>
        <p:txBody>
          <a:bodyPr/>
          <a:lstStyle/>
          <a:p>
            <a:endParaRPr lang="en-US"/>
          </a:p>
        </p:txBody>
      </p:sp>
      <p:sp>
        <p:nvSpPr>
          <p:cNvPr id="11" name="TextBox 11"/>
          <p:cNvSpPr txBox="1"/>
          <p:nvPr/>
        </p:nvSpPr>
        <p:spPr>
          <a:xfrm>
            <a:off x="7240277" y="1463363"/>
            <a:ext cx="8455722" cy="5759910"/>
          </a:xfrm>
          <a:prstGeom prst="rect">
            <a:avLst/>
          </a:prstGeom>
        </p:spPr>
        <p:txBody>
          <a:bodyPr lIns="0" tIns="0" rIns="0" bIns="0" rtlCol="0" anchor="t">
            <a:spAutoFit/>
          </a:bodyPr>
          <a:lstStyle/>
          <a:p>
            <a:pPr marL="388620" lvl="1" indent="-194310" algn="l">
              <a:lnSpc>
                <a:spcPts val="2520"/>
              </a:lnSpc>
              <a:spcBef>
                <a:spcPct val="0"/>
              </a:spcBef>
              <a:buFont typeface="Arial"/>
              <a:buChar char="•"/>
            </a:pPr>
            <a:r>
              <a:rPr lang="en-US" sz="1800">
                <a:solidFill>
                  <a:srgbClr val="000000"/>
                </a:solidFill>
                <a:latin typeface="Canva Sans"/>
                <a:ea typeface="Canva Sans"/>
                <a:cs typeface="Canva Sans"/>
                <a:sym typeface="Canva Sans"/>
              </a:rPr>
              <a:t> </a:t>
            </a:r>
            <a:r>
              <a:rPr lang="en-US" sz="1800" b="1">
                <a:solidFill>
                  <a:srgbClr val="000000"/>
                </a:solidFill>
                <a:latin typeface="Times New Roman" panose="02020603050405020304" pitchFamily="18" charset="0"/>
                <a:ea typeface="Canva Sans Bold"/>
                <a:cs typeface="Times New Roman" panose="02020603050405020304" pitchFamily="18" charset="0"/>
                <a:sym typeface="Canva Sans Bold"/>
              </a:rPr>
              <a:t>TRÊN SWITCH 1A (SWITCH </a:t>
            </a:r>
            <a:r>
              <a:rPr lang="vi-VN" sz="1800" b="1">
                <a:solidFill>
                  <a:srgbClr val="000000"/>
                </a:solidFill>
                <a:latin typeface="Times New Roman" panose="02020603050405020304" pitchFamily="18" charset="0"/>
                <a:ea typeface="Canva Sans Bold"/>
                <a:cs typeface="Times New Roman" panose="02020603050405020304" pitchFamily="18" charset="0"/>
                <a:sym typeface="Canva Sans Bold"/>
              </a:rPr>
              <a:t>ĐẠI</a:t>
            </a:r>
            <a:r>
              <a:rPr lang="en-US" sz="1800" b="1">
                <a:solidFill>
                  <a:srgbClr val="000000"/>
                </a:solidFill>
                <a:latin typeface="Times New Roman" panose="02020603050405020304" pitchFamily="18" charset="0"/>
                <a:ea typeface="Canva Sans Bold"/>
                <a:cs typeface="Times New Roman" panose="02020603050405020304" pitchFamily="18" charset="0"/>
                <a:sym typeface="Canva Sans Bold"/>
              </a:rPr>
              <a:t> DIỆN VLAN1) TẠI PHÒNG TRƯỞNG KHOA</a:t>
            </a:r>
            <a:r>
              <a:rPr lang="en-US" sz="1800" b="1">
                <a:solidFill>
                  <a:srgbClr val="000000"/>
                </a:solidFill>
                <a:latin typeface="Canva Sans Bold"/>
                <a:ea typeface="Canva Sans Bold"/>
                <a:cs typeface="Canva Sans Bold"/>
                <a:sym typeface="Canva Sans Bold"/>
              </a:rPr>
              <a:t>:</a:t>
            </a:r>
          </a:p>
          <a:p>
            <a:pPr algn="l">
              <a:lnSpc>
                <a:spcPts val="2520"/>
              </a:lnSpc>
              <a:spcBef>
                <a:spcPct val="0"/>
              </a:spcBef>
            </a:pPr>
            <a:endParaRPr lang="en-US" sz="1800" b="1">
              <a:solidFill>
                <a:srgbClr val="000000"/>
              </a:solidFill>
              <a:latin typeface="Canva Sans Bold"/>
              <a:ea typeface="Canva Sans Bold"/>
              <a:cs typeface="Canva Sans Bold"/>
              <a:sym typeface="Canva Sans Bold"/>
            </a:endParaRPr>
          </a:p>
          <a:p>
            <a:pPr algn="l">
              <a:lnSpc>
                <a:spcPts val="2520"/>
              </a:lnSpc>
              <a:spcBef>
                <a:spcPct val="0"/>
              </a:spcBef>
            </a:pPr>
            <a:r>
              <a:rPr lang="en-US" sz="1800" spc="215">
                <a:solidFill>
                  <a:srgbClr val="000000"/>
                </a:solidFill>
                <a:latin typeface="Courier New OS"/>
                <a:ea typeface="Courier New OS"/>
                <a:cs typeface="Courier New OS"/>
                <a:sym typeface="Courier New OS"/>
              </a:rPr>
              <a:t>SWITCH1A(CONFIG)# INT FA0/1</a:t>
            </a:r>
          </a:p>
          <a:p>
            <a:pPr algn="l">
              <a:lnSpc>
                <a:spcPts val="2520"/>
              </a:lnSpc>
              <a:spcBef>
                <a:spcPct val="0"/>
              </a:spcBef>
            </a:pPr>
            <a:r>
              <a:rPr lang="en-US" sz="1800" spc="215">
                <a:solidFill>
                  <a:srgbClr val="000000"/>
                </a:solidFill>
                <a:latin typeface="Courier New OS"/>
                <a:ea typeface="Courier New OS"/>
                <a:cs typeface="Courier New OS"/>
                <a:sym typeface="Courier New OS"/>
              </a:rPr>
              <a:t>SWITCH1A(CONFIG-IF)# SWITCHPORT MODE TRUNK</a:t>
            </a:r>
          </a:p>
          <a:p>
            <a:pPr algn="l">
              <a:lnSpc>
                <a:spcPts val="2520"/>
              </a:lnSpc>
              <a:spcBef>
                <a:spcPct val="0"/>
              </a:spcBef>
            </a:pPr>
            <a:r>
              <a:rPr lang="en-US" sz="1800" spc="215">
                <a:solidFill>
                  <a:srgbClr val="000000"/>
                </a:solidFill>
                <a:latin typeface="Courier New OS"/>
                <a:ea typeface="Courier New OS"/>
                <a:cs typeface="Courier New OS"/>
                <a:sym typeface="Courier New OS"/>
              </a:rPr>
              <a:t>SWITCH1A(CONFIG-IF)# EXIT</a:t>
            </a:r>
          </a:p>
          <a:p>
            <a:pPr algn="l">
              <a:lnSpc>
                <a:spcPts val="2520"/>
              </a:lnSpc>
              <a:spcBef>
                <a:spcPct val="0"/>
              </a:spcBef>
            </a:pPr>
            <a:endParaRPr lang="en-US" sz="1800" spc="215">
              <a:solidFill>
                <a:srgbClr val="000000"/>
              </a:solidFill>
              <a:latin typeface="Courier New OS"/>
              <a:ea typeface="Courier New OS"/>
              <a:cs typeface="Courier New OS"/>
              <a:sym typeface="Courier New OS"/>
            </a:endParaRPr>
          </a:p>
          <a:p>
            <a:pPr algn="l">
              <a:lnSpc>
                <a:spcPts val="2520"/>
              </a:lnSpc>
              <a:spcBef>
                <a:spcPct val="0"/>
              </a:spcBef>
            </a:pPr>
            <a:r>
              <a:rPr lang="en-US" sz="1800" spc="215">
                <a:solidFill>
                  <a:srgbClr val="000000"/>
                </a:solidFill>
                <a:latin typeface="Courier New OS"/>
                <a:ea typeface="Courier New OS"/>
                <a:cs typeface="Courier New OS"/>
                <a:sym typeface="Courier New OS"/>
              </a:rPr>
              <a:t>SWITCH1A(CONFIG)# INT FA0/6</a:t>
            </a:r>
          </a:p>
          <a:p>
            <a:pPr algn="l">
              <a:lnSpc>
                <a:spcPts val="2520"/>
              </a:lnSpc>
              <a:spcBef>
                <a:spcPct val="0"/>
              </a:spcBef>
            </a:pPr>
            <a:r>
              <a:rPr lang="en-US" sz="1800" spc="215">
                <a:solidFill>
                  <a:srgbClr val="000000"/>
                </a:solidFill>
                <a:latin typeface="Courier New OS"/>
                <a:ea typeface="Courier New OS"/>
                <a:cs typeface="Courier New OS"/>
                <a:sym typeface="Courier New OS"/>
              </a:rPr>
              <a:t>SWITCH1A(CONFIG-IF)# SWITCHPORT MODE TRUNK</a:t>
            </a:r>
          </a:p>
          <a:p>
            <a:pPr algn="l">
              <a:lnSpc>
                <a:spcPts val="2520"/>
              </a:lnSpc>
              <a:spcBef>
                <a:spcPct val="0"/>
              </a:spcBef>
            </a:pPr>
            <a:r>
              <a:rPr lang="en-US" sz="1800" spc="215">
                <a:solidFill>
                  <a:srgbClr val="000000"/>
                </a:solidFill>
                <a:latin typeface="Courier New OS"/>
                <a:ea typeface="Courier New OS"/>
                <a:cs typeface="Courier New OS"/>
                <a:sym typeface="Courier New OS"/>
              </a:rPr>
              <a:t>SWITCH1A(CONFIG-IF)# EXIT</a:t>
            </a:r>
          </a:p>
          <a:p>
            <a:pPr algn="l">
              <a:lnSpc>
                <a:spcPts val="2520"/>
              </a:lnSpc>
              <a:spcBef>
                <a:spcPct val="0"/>
              </a:spcBef>
            </a:pPr>
            <a:endParaRPr lang="en-US" sz="1800" spc="215">
              <a:solidFill>
                <a:srgbClr val="000000"/>
              </a:solidFill>
              <a:latin typeface="Courier New OS"/>
              <a:ea typeface="Courier New OS"/>
              <a:cs typeface="Courier New OS"/>
              <a:sym typeface="Courier New OS"/>
            </a:endParaRPr>
          </a:p>
          <a:p>
            <a:pPr algn="l">
              <a:lnSpc>
                <a:spcPts val="2520"/>
              </a:lnSpc>
              <a:spcBef>
                <a:spcPct val="0"/>
              </a:spcBef>
            </a:pPr>
            <a:r>
              <a:rPr lang="en-US" sz="1800" spc="215">
                <a:solidFill>
                  <a:srgbClr val="000000"/>
                </a:solidFill>
                <a:latin typeface="Courier New OS"/>
                <a:ea typeface="Courier New OS"/>
                <a:cs typeface="Courier New OS"/>
                <a:sym typeface="Courier New OS"/>
              </a:rPr>
              <a:t>SWITCH1A(CONFIG)# INT FA0/7</a:t>
            </a:r>
          </a:p>
          <a:p>
            <a:pPr algn="l">
              <a:lnSpc>
                <a:spcPts val="2520"/>
              </a:lnSpc>
              <a:spcBef>
                <a:spcPct val="0"/>
              </a:spcBef>
            </a:pPr>
            <a:r>
              <a:rPr lang="en-US" sz="1800" spc="215">
                <a:solidFill>
                  <a:srgbClr val="000000"/>
                </a:solidFill>
                <a:latin typeface="Courier New OS"/>
                <a:ea typeface="Courier New OS"/>
                <a:cs typeface="Courier New OS"/>
                <a:sym typeface="Courier New OS"/>
              </a:rPr>
              <a:t>SWITCH1A(CONFIG-IF)# SWITCHPORT MODE TRUNK SWITCH1A(CONFIG-IF)# EXIT</a:t>
            </a:r>
          </a:p>
          <a:p>
            <a:pPr algn="l">
              <a:lnSpc>
                <a:spcPts val="2520"/>
              </a:lnSpc>
              <a:spcBef>
                <a:spcPct val="0"/>
              </a:spcBef>
            </a:pPr>
            <a:endParaRPr lang="en-US" sz="1800" spc="215">
              <a:solidFill>
                <a:srgbClr val="000000"/>
              </a:solidFill>
              <a:latin typeface="Courier New OS"/>
              <a:ea typeface="Courier New OS"/>
              <a:cs typeface="Courier New OS"/>
              <a:sym typeface="Courier New OS"/>
            </a:endParaRPr>
          </a:p>
          <a:p>
            <a:pPr algn="l">
              <a:lnSpc>
                <a:spcPts val="2520"/>
              </a:lnSpc>
              <a:spcBef>
                <a:spcPct val="0"/>
              </a:spcBef>
            </a:pPr>
            <a:endParaRPr lang="en-US" sz="1800" spc="215">
              <a:solidFill>
                <a:srgbClr val="000000"/>
              </a:solidFill>
              <a:latin typeface="Courier New OS"/>
              <a:ea typeface="Courier New OS"/>
              <a:cs typeface="Courier New OS"/>
              <a:sym typeface="Courier New OS"/>
            </a:endParaRPr>
          </a:p>
          <a:p>
            <a:pPr algn="l">
              <a:lnSpc>
                <a:spcPts val="2520"/>
              </a:lnSpc>
              <a:spcBef>
                <a:spcPct val="0"/>
              </a:spcBef>
            </a:pPr>
            <a:endParaRPr lang="en-US" sz="1800" spc="215">
              <a:solidFill>
                <a:srgbClr val="000000"/>
              </a:solidFill>
              <a:latin typeface="Courier New OS"/>
              <a:ea typeface="Courier New OS"/>
              <a:cs typeface="Courier New OS"/>
              <a:sym typeface="Courier New OS"/>
            </a:endParaRPr>
          </a:p>
          <a:p>
            <a:pPr algn="l">
              <a:lnSpc>
                <a:spcPts val="2520"/>
              </a:lnSpc>
              <a:spcBef>
                <a:spcPct val="0"/>
              </a:spcBef>
            </a:pPr>
            <a:endParaRPr lang="en-US" sz="1800" spc="215">
              <a:solidFill>
                <a:srgbClr val="000000"/>
              </a:solidFill>
              <a:latin typeface="Courier New OS"/>
              <a:ea typeface="Courier New OS"/>
              <a:cs typeface="Courier New OS"/>
              <a:sym typeface="Courier New OS"/>
            </a:endParaRPr>
          </a:p>
        </p:txBody>
      </p:sp>
      <p:sp>
        <p:nvSpPr>
          <p:cNvPr id="12" name="TextBox 12"/>
          <p:cNvSpPr txBox="1"/>
          <p:nvPr/>
        </p:nvSpPr>
        <p:spPr>
          <a:xfrm>
            <a:off x="7240277" y="6267021"/>
            <a:ext cx="7423769" cy="2233304"/>
          </a:xfrm>
          <a:prstGeom prst="rect">
            <a:avLst/>
          </a:prstGeom>
        </p:spPr>
        <p:txBody>
          <a:bodyPr lIns="0" tIns="0" rIns="0" bIns="0" rtlCol="0" anchor="t">
            <a:spAutoFit/>
          </a:bodyPr>
          <a:lstStyle/>
          <a:p>
            <a:pPr marL="388620" lvl="1" indent="-194310" algn="l">
              <a:lnSpc>
                <a:spcPts val="2520"/>
              </a:lnSpc>
              <a:spcBef>
                <a:spcPct val="0"/>
              </a:spcBef>
              <a:buFont typeface="Arial"/>
              <a:buChar char="•"/>
            </a:pPr>
            <a:r>
              <a:rPr lang="en-US" sz="1800" b="1">
                <a:solidFill>
                  <a:srgbClr val="000000"/>
                </a:solidFill>
                <a:latin typeface="Canva Sans Bold"/>
                <a:ea typeface="Canva Sans Bold"/>
                <a:cs typeface="Canva Sans Bold"/>
                <a:sym typeface="Canva Sans Bold"/>
              </a:rPr>
              <a:t> </a:t>
            </a:r>
            <a:r>
              <a:rPr lang="en-US" sz="1800" b="1">
                <a:solidFill>
                  <a:srgbClr val="000000"/>
                </a:solidFill>
                <a:latin typeface="Times New Roman" panose="02020603050405020304" pitchFamily="18" charset="0"/>
                <a:ea typeface="Canva Sans Bold"/>
                <a:cs typeface="Times New Roman" panose="02020603050405020304" pitchFamily="18" charset="0"/>
                <a:sym typeface="Canva Sans Bold"/>
              </a:rPr>
              <a:t>TRÊN </a:t>
            </a:r>
            <a:r>
              <a:rPr lang="vi-VN" sz="1800" b="1">
                <a:solidFill>
                  <a:srgbClr val="000000"/>
                </a:solidFill>
                <a:latin typeface="Times New Roman" panose="02020603050405020304" pitchFamily="18" charset="0"/>
                <a:ea typeface="Canva Sans Bold"/>
                <a:cs typeface="Times New Roman" panose="02020603050405020304" pitchFamily="18" charset="0"/>
                <a:sym typeface="Canva Sans Bold"/>
              </a:rPr>
              <a:t>SWITCH</a:t>
            </a:r>
            <a:r>
              <a:rPr lang="en-US" sz="1800" b="1">
                <a:solidFill>
                  <a:srgbClr val="000000"/>
                </a:solidFill>
                <a:latin typeface="Times New Roman" panose="02020603050405020304" pitchFamily="18" charset="0"/>
                <a:ea typeface="Canva Sans Bold"/>
                <a:cs typeface="Times New Roman" panose="02020603050405020304" pitchFamily="18" charset="0"/>
                <a:sym typeface="Canva Sans Bold"/>
              </a:rPr>
              <a:t> 1B TẠI PHÒNG CẤP CỨU SẢN KHOA:</a:t>
            </a:r>
          </a:p>
          <a:p>
            <a:pPr algn="l">
              <a:lnSpc>
                <a:spcPts val="2520"/>
              </a:lnSpc>
              <a:spcBef>
                <a:spcPct val="0"/>
              </a:spcBef>
            </a:pPr>
            <a:endParaRPr lang="en-US" sz="1800" b="1">
              <a:solidFill>
                <a:srgbClr val="000000"/>
              </a:solidFill>
              <a:latin typeface="Canva Sans Bold"/>
              <a:ea typeface="Canva Sans Bold"/>
              <a:cs typeface="Canva Sans Bold"/>
              <a:sym typeface="Canva Sans Bold"/>
            </a:endParaRPr>
          </a:p>
          <a:p>
            <a:pPr algn="l">
              <a:lnSpc>
                <a:spcPts val="2520"/>
              </a:lnSpc>
              <a:spcBef>
                <a:spcPct val="0"/>
              </a:spcBef>
            </a:pPr>
            <a:r>
              <a:rPr lang="en-US" sz="1800" spc="215">
                <a:solidFill>
                  <a:srgbClr val="000000"/>
                </a:solidFill>
                <a:latin typeface="Courier New OS"/>
                <a:ea typeface="Courier New OS"/>
                <a:cs typeface="Courier New OS"/>
                <a:sym typeface="Courier New OS"/>
              </a:rPr>
              <a:t>SWITCH1B(CONFIG)# INT FA0/1</a:t>
            </a:r>
          </a:p>
          <a:p>
            <a:pPr algn="l">
              <a:lnSpc>
                <a:spcPts val="2520"/>
              </a:lnSpc>
              <a:spcBef>
                <a:spcPct val="0"/>
              </a:spcBef>
            </a:pPr>
            <a:r>
              <a:rPr lang="en-US" sz="1800" spc="215">
                <a:solidFill>
                  <a:srgbClr val="000000"/>
                </a:solidFill>
                <a:latin typeface="Courier New OS"/>
                <a:ea typeface="Courier New OS"/>
                <a:cs typeface="Courier New OS"/>
                <a:sym typeface="Courier New OS"/>
              </a:rPr>
              <a:t>SWITCH1B(CONFIG-IF)# SWITCHPORT MODE TRUNK SWITCH1(BCONFIG-IF)# EXIT</a:t>
            </a:r>
          </a:p>
          <a:p>
            <a:pPr algn="l">
              <a:lnSpc>
                <a:spcPts val="2520"/>
              </a:lnSpc>
              <a:spcBef>
                <a:spcPct val="0"/>
              </a:spcBef>
            </a:pPr>
            <a:endParaRPr lang="en-US" sz="1800" spc="215">
              <a:solidFill>
                <a:srgbClr val="000000"/>
              </a:solidFill>
              <a:latin typeface="Courier New OS"/>
              <a:ea typeface="Courier New OS"/>
              <a:cs typeface="Courier New OS"/>
              <a:sym typeface="Courier New OS"/>
            </a:endParaRPr>
          </a:p>
          <a:p>
            <a:pPr algn="l">
              <a:lnSpc>
                <a:spcPts val="2520"/>
              </a:lnSpc>
              <a:spcBef>
                <a:spcPct val="0"/>
              </a:spcBef>
            </a:pPr>
            <a:endParaRPr lang="en-US" sz="1800" spc="215">
              <a:solidFill>
                <a:srgbClr val="000000"/>
              </a:solidFill>
              <a:latin typeface="Courier New OS"/>
              <a:ea typeface="Courier New OS"/>
              <a:cs typeface="Courier New OS"/>
              <a:sym typeface="Courier New OS"/>
            </a:endParaRPr>
          </a:p>
        </p:txBody>
      </p:sp>
      <p:sp>
        <p:nvSpPr>
          <p:cNvPr id="13" name="TextBox 13"/>
          <p:cNvSpPr txBox="1"/>
          <p:nvPr/>
        </p:nvSpPr>
        <p:spPr>
          <a:xfrm>
            <a:off x="7240277" y="8152448"/>
            <a:ext cx="7423769" cy="2233304"/>
          </a:xfrm>
          <a:prstGeom prst="rect">
            <a:avLst/>
          </a:prstGeom>
        </p:spPr>
        <p:txBody>
          <a:bodyPr lIns="0" tIns="0" rIns="0" bIns="0" rtlCol="0" anchor="t">
            <a:spAutoFit/>
          </a:bodyPr>
          <a:lstStyle/>
          <a:p>
            <a:pPr marL="388620" lvl="1" indent="-194310" algn="just">
              <a:lnSpc>
                <a:spcPts val="2520"/>
              </a:lnSpc>
              <a:spcBef>
                <a:spcPct val="0"/>
              </a:spcBef>
              <a:buFont typeface="Arial"/>
              <a:buChar char="•"/>
            </a:pPr>
            <a:r>
              <a:rPr lang="en-US" sz="1800" b="1">
                <a:solidFill>
                  <a:srgbClr val="000000"/>
                </a:solidFill>
                <a:latin typeface="Times New Roman" panose="02020603050405020304" pitchFamily="18" charset="0"/>
                <a:ea typeface="Canva Sans Bold"/>
                <a:cs typeface="Times New Roman" panose="02020603050405020304" pitchFamily="18" charset="0"/>
                <a:sym typeface="Canva Sans Bold"/>
              </a:rPr>
              <a:t>TRÊN SWITH 1C TẠI PHÒNG CẤP CỨU NHI KHOA:</a:t>
            </a:r>
          </a:p>
          <a:p>
            <a:pPr algn="just">
              <a:lnSpc>
                <a:spcPts val="2520"/>
              </a:lnSpc>
              <a:spcBef>
                <a:spcPct val="0"/>
              </a:spcBef>
            </a:pPr>
            <a:endParaRPr lang="en-US" sz="1800" b="1">
              <a:solidFill>
                <a:srgbClr val="000000"/>
              </a:solidFill>
              <a:latin typeface="Canva Sans Bold"/>
              <a:ea typeface="Canva Sans Bold"/>
              <a:cs typeface="Canva Sans Bold"/>
              <a:sym typeface="Canva Sans Bold"/>
            </a:endParaRPr>
          </a:p>
          <a:p>
            <a:pPr algn="just">
              <a:lnSpc>
                <a:spcPts val="2520"/>
              </a:lnSpc>
              <a:spcBef>
                <a:spcPct val="0"/>
              </a:spcBef>
            </a:pPr>
            <a:r>
              <a:rPr lang="en-US" sz="1800" spc="215">
                <a:solidFill>
                  <a:srgbClr val="000000"/>
                </a:solidFill>
                <a:latin typeface="Courier New OS"/>
                <a:ea typeface="Courier New OS"/>
                <a:cs typeface="Courier New OS"/>
                <a:sym typeface="Courier New OS"/>
              </a:rPr>
              <a:t>SWITCH1C(CONFIG)# INT FA0/1</a:t>
            </a:r>
          </a:p>
          <a:p>
            <a:pPr algn="just">
              <a:lnSpc>
                <a:spcPts val="2520"/>
              </a:lnSpc>
              <a:spcBef>
                <a:spcPct val="0"/>
              </a:spcBef>
            </a:pPr>
            <a:r>
              <a:rPr lang="en-US" sz="1800" spc="215">
                <a:solidFill>
                  <a:srgbClr val="000000"/>
                </a:solidFill>
                <a:latin typeface="Courier New OS"/>
                <a:ea typeface="Courier New OS"/>
                <a:cs typeface="Courier New OS"/>
                <a:sym typeface="Courier New OS"/>
              </a:rPr>
              <a:t>SWITCH1C(CONFIG-IF)# SWITCHPORT MODE TRUNK SWITCH1C(CONFIG-IF)# EXIT</a:t>
            </a:r>
          </a:p>
          <a:p>
            <a:pPr algn="just">
              <a:lnSpc>
                <a:spcPts val="2520"/>
              </a:lnSpc>
              <a:spcBef>
                <a:spcPct val="0"/>
              </a:spcBef>
            </a:pPr>
            <a:endParaRPr lang="en-US" sz="1800" spc="215">
              <a:solidFill>
                <a:srgbClr val="000000"/>
              </a:solidFill>
              <a:latin typeface="Courier New OS"/>
              <a:ea typeface="Courier New OS"/>
              <a:cs typeface="Courier New OS"/>
              <a:sym typeface="Courier New OS"/>
            </a:endParaRPr>
          </a:p>
          <a:p>
            <a:pPr algn="ctr">
              <a:lnSpc>
                <a:spcPts val="2520"/>
              </a:lnSpc>
              <a:spcBef>
                <a:spcPct val="0"/>
              </a:spcBef>
            </a:pPr>
            <a:endParaRPr lang="en-US" sz="1800" spc="215">
              <a:solidFill>
                <a:srgbClr val="000000"/>
              </a:solidFill>
              <a:latin typeface="Courier New OS"/>
              <a:ea typeface="Courier New OS"/>
              <a:cs typeface="Courier New OS"/>
              <a:sym typeface="Courier New OS"/>
            </a:endParaRPr>
          </a:p>
        </p:txBody>
      </p:sp>
      <p:sp>
        <p:nvSpPr>
          <p:cNvPr id="14" name="TextBox 14"/>
          <p:cNvSpPr txBox="1"/>
          <p:nvPr/>
        </p:nvSpPr>
        <p:spPr>
          <a:xfrm>
            <a:off x="5391335" y="255897"/>
            <a:ext cx="6590109" cy="1000210"/>
          </a:xfrm>
          <a:prstGeom prst="rect">
            <a:avLst/>
          </a:prstGeom>
        </p:spPr>
        <p:txBody>
          <a:bodyPr lIns="0" tIns="0" rIns="0" bIns="0" rtlCol="0" anchor="t">
            <a:spAutoFit/>
          </a:bodyPr>
          <a:lstStyle/>
          <a:p>
            <a:pPr algn="ctr">
              <a:lnSpc>
                <a:spcPts val="8507"/>
              </a:lnSpc>
              <a:spcBef>
                <a:spcPct val="0"/>
              </a:spcBef>
            </a:pPr>
            <a:r>
              <a:rPr lang="en-US" sz="6076">
                <a:solidFill>
                  <a:srgbClr val="000000"/>
                </a:solidFill>
                <a:latin typeface="Times New Roman" panose="02020603050405020304" pitchFamily="18" charset="0"/>
                <a:ea typeface="Canva Sans"/>
                <a:cs typeface="Times New Roman" panose="02020603050405020304" pitchFamily="18" charset="0"/>
                <a:sym typeface="Canva Sans"/>
              </a:rPr>
              <a:t>CẤU HÌNH TRUNK</a:t>
            </a:r>
          </a:p>
        </p:txBody>
      </p:sp>
    </p:spTree>
  </p:cSld>
  <p:clrMapOvr>
    <a:masterClrMapping/>
  </p:clrMapOvr>
  <mc:AlternateContent xmlns:mc="http://schemas.openxmlformats.org/markup-compatibility/2006">
    <mc:Choice xmlns:p159="http://schemas.microsoft.com/office/powerpoint/2015/09/main" Requires="p159">
      <p:transition spd="slow" p14:dur="2000">
        <p159:morph option="byObject"/>
      </p:transition>
    </mc:Choice>
    <mc:Fallback>
      <p:transition spd="slow">
        <p:fade/>
      </p:transition>
    </mc:Fallback>
  </mc:AlternateContent>
  <p:timing/>
</p:sld>
</file>

<file path=ppt/slides/slide17.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bg>
      <p:bgPr>
        <a:solidFill>
          <a:srgbClr val="FFF8ED"/>
        </a:solidFill>
        <a:effectLst/>
      </p:bgPr>
    </p:bg>
    <p:spTree>
      <p:nvGrpSpPr>
        <p:cNvPr id="1" name=""/>
        <p:cNvGrpSpPr/>
        <p:nvPr/>
      </p:nvGrpSpPr>
      <p:grpSpPr>
        <a:xfrm>
          <a:off x="0" y="0"/>
          <a:ext cx="0" cy="0"/>
        </a:xfrm>
      </p:grpSpPr>
      <p:sp>
        <p:nvSpPr>
          <p:cNvPr id="2" name="Freeform 2"/>
          <p:cNvSpPr/>
          <p:nvPr/>
        </p:nvSpPr>
        <p:spPr>
          <a:xfrm>
            <a:off x="-2684518" y="2387704"/>
            <a:ext cx="4579532" cy="4579532"/>
          </a:xfrm>
          <a:custGeom>
            <a:rect l="l" t="t" r="r" b="b"/>
            <a:pathLst>
              <a:path w="4579532" h="4579532">
                <a:moveTo>
                  <a:pt x="0" y="0"/>
                </a:moveTo>
                <a:lnTo>
                  <a:pt x="4579532" y="0"/>
                </a:lnTo>
                <a:lnTo>
                  <a:pt x="4579532" y="4579532"/>
                </a:lnTo>
                <a:lnTo>
                  <a:pt x="0" y="45795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860050" y="4542708"/>
            <a:ext cx="1785805" cy="1618385"/>
          </a:xfrm>
          <a:custGeom>
            <a:rect l="l" t="t" r="r" b="b"/>
            <a:pathLst>
              <a:path w="1785805" h="1618385">
                <a:moveTo>
                  <a:pt x="0" y="0"/>
                </a:moveTo>
                <a:lnTo>
                  <a:pt x="1785805" y="0"/>
                </a:lnTo>
                <a:lnTo>
                  <a:pt x="1785805" y="1618385"/>
                </a:lnTo>
                <a:lnTo>
                  <a:pt x="0" y="161838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a:off x="16927821" y="8450151"/>
            <a:ext cx="3320177" cy="3320177"/>
          </a:xfrm>
          <a:custGeom>
            <a:rect l="l" t="t" r="r" b="b"/>
            <a:pathLst>
              <a:path w="3320177" h="3320177">
                <a:moveTo>
                  <a:pt x="0" y="0"/>
                </a:moveTo>
                <a:lnTo>
                  <a:pt x="3320177" y="0"/>
                </a:lnTo>
                <a:lnTo>
                  <a:pt x="3320177" y="3320177"/>
                </a:lnTo>
                <a:lnTo>
                  <a:pt x="0" y="332017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5" name="Freeform 5"/>
          <p:cNvSpPr/>
          <p:nvPr/>
        </p:nvSpPr>
        <p:spPr>
          <a:xfrm>
            <a:off x="15695999" y="7055351"/>
            <a:ext cx="1143736" cy="1394800"/>
          </a:xfrm>
          <a:custGeom>
            <a:rect l="l" t="t" r="r" b="b"/>
            <a:pathLst>
              <a:path w="1143736" h="1394800">
                <a:moveTo>
                  <a:pt x="0" y="0"/>
                </a:moveTo>
                <a:lnTo>
                  <a:pt x="1143736" y="0"/>
                </a:lnTo>
                <a:lnTo>
                  <a:pt x="1143736" y="1394800"/>
                </a:lnTo>
                <a:lnTo>
                  <a:pt x="0" y="139480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6" name="Freeform 6"/>
          <p:cNvSpPr/>
          <p:nvPr/>
        </p:nvSpPr>
        <p:spPr>
          <a:xfrm>
            <a:off x="16267867" y="3825024"/>
            <a:ext cx="2414918" cy="1267832"/>
          </a:xfrm>
          <a:custGeom>
            <a:rect l="l" t="t" r="r" b="b"/>
            <a:pathLst>
              <a:path w="2414918" h="1267832">
                <a:moveTo>
                  <a:pt x="0" y="0"/>
                </a:moveTo>
                <a:lnTo>
                  <a:pt x="2414918" y="0"/>
                </a:lnTo>
                <a:lnTo>
                  <a:pt x="2414918" y="1267831"/>
                </a:lnTo>
                <a:lnTo>
                  <a:pt x="0" y="1267831"/>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7" name="Freeform 7"/>
          <p:cNvSpPr/>
          <p:nvPr/>
        </p:nvSpPr>
        <p:spPr>
          <a:xfrm>
            <a:off x="430568" y="7787551"/>
            <a:ext cx="858965" cy="4114800"/>
          </a:xfrm>
          <a:custGeom>
            <a:rect l="l" t="t" r="r" b="b"/>
            <a:pathLst>
              <a:path w="858965" h="4114800">
                <a:moveTo>
                  <a:pt x="0" y="0"/>
                </a:moveTo>
                <a:lnTo>
                  <a:pt x="858964" y="0"/>
                </a:lnTo>
                <a:lnTo>
                  <a:pt x="858964" y="4114800"/>
                </a:lnTo>
                <a:lnTo>
                  <a:pt x="0" y="411480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8" name="Freeform 8"/>
          <p:cNvSpPr/>
          <p:nvPr/>
        </p:nvSpPr>
        <p:spPr>
          <a:xfrm>
            <a:off x="16267867" y="-24205"/>
            <a:ext cx="1792366" cy="1792366"/>
          </a:xfrm>
          <a:custGeom>
            <a:rect l="l" t="t" r="r" b="b"/>
            <a:pathLst>
              <a:path w="1792366" h="1792366">
                <a:moveTo>
                  <a:pt x="0" y="0"/>
                </a:moveTo>
                <a:lnTo>
                  <a:pt x="1792366" y="0"/>
                </a:lnTo>
                <a:lnTo>
                  <a:pt x="1792366" y="1792366"/>
                </a:lnTo>
                <a:lnTo>
                  <a:pt x="0" y="1792366"/>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US"/>
          </a:p>
        </p:txBody>
      </p:sp>
      <p:sp>
        <p:nvSpPr>
          <p:cNvPr id="9" name="Freeform 9"/>
          <p:cNvSpPr/>
          <p:nvPr/>
        </p:nvSpPr>
        <p:spPr>
          <a:xfrm>
            <a:off x="-185773" y="379722"/>
            <a:ext cx="2661617" cy="998106"/>
          </a:xfrm>
          <a:custGeom>
            <a:rect l="l" t="t" r="r" b="b"/>
            <a:pathLst>
              <a:path w="2661617" h="998106">
                <a:moveTo>
                  <a:pt x="0" y="0"/>
                </a:moveTo>
                <a:lnTo>
                  <a:pt x="2661617" y="0"/>
                </a:lnTo>
                <a:lnTo>
                  <a:pt x="2661617" y="998107"/>
                </a:lnTo>
                <a:lnTo>
                  <a:pt x="0" y="998107"/>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en-US"/>
          </a:p>
        </p:txBody>
      </p:sp>
      <p:sp>
        <p:nvSpPr>
          <p:cNvPr id="10" name="TextBox 10"/>
          <p:cNvSpPr txBox="1"/>
          <p:nvPr/>
        </p:nvSpPr>
        <p:spPr>
          <a:xfrm>
            <a:off x="8384013" y="1349254"/>
            <a:ext cx="9091313" cy="11851321"/>
          </a:xfrm>
          <a:prstGeom prst="rect">
            <a:avLst/>
          </a:prstGeom>
        </p:spPr>
        <p:txBody>
          <a:bodyPr lIns="0" tIns="0" rIns="0" bIns="0" rtlCol="0" anchor="t">
            <a:spAutoFit/>
          </a:bodyPr>
          <a:lstStyle/>
          <a:p>
            <a:pPr marL="388620" lvl="1" indent="-194310" algn="l">
              <a:lnSpc>
                <a:spcPts val="2520"/>
              </a:lnSpc>
              <a:spcBef>
                <a:spcPct val="0"/>
              </a:spcBef>
              <a:buFont typeface="Arial"/>
              <a:buChar char="•"/>
            </a:pPr>
            <a:r>
              <a:rPr lang="en-US" sz="1800">
                <a:solidFill>
                  <a:srgbClr val="000000"/>
                </a:solidFill>
                <a:latin typeface="Canva Sans"/>
                <a:ea typeface="Canva Sans"/>
                <a:cs typeface="Canva Sans"/>
                <a:sym typeface="Canva Sans"/>
              </a:rPr>
              <a:t> </a:t>
            </a:r>
            <a:r>
              <a:rPr lang="en-US" sz="1800" b="1">
                <a:solidFill>
                  <a:srgbClr val="000000"/>
                </a:solidFill>
                <a:latin typeface="Canva Sans Bold"/>
                <a:ea typeface="Canva Sans Bold"/>
                <a:cs typeface="Canva Sans Bold"/>
                <a:sym typeface="Canva Sans Bold"/>
              </a:rPr>
              <a:t>TRÊN  SWITCH LAYER 3 CẢ 3 TẦNG: </a:t>
            </a:r>
          </a:p>
          <a:p>
            <a:pPr algn="l">
              <a:lnSpc>
                <a:spcPts val="2520"/>
              </a:lnSpc>
              <a:spcBef>
                <a:spcPct val="0"/>
              </a:spcBef>
            </a:pPr>
            <a:endParaRPr lang="en-US" sz="1800" b="1">
              <a:solidFill>
                <a:srgbClr val="000000"/>
              </a:solidFill>
              <a:latin typeface="Canva Sans Bold"/>
              <a:ea typeface="Canva Sans Bold"/>
              <a:cs typeface="Canva Sans Bold"/>
              <a:sym typeface="Canva Sans Bold"/>
            </a:endParaRPr>
          </a:p>
          <a:p>
            <a:pPr algn="l">
              <a:lnSpc>
                <a:spcPts val="2520"/>
              </a:lnSpc>
              <a:spcBef>
                <a:spcPct val="0"/>
              </a:spcBef>
            </a:pPr>
            <a:r>
              <a:rPr lang="en-US" sz="1800" spc="215">
                <a:solidFill>
                  <a:srgbClr val="000000"/>
                </a:solidFill>
                <a:latin typeface="Courier New OS"/>
                <a:ea typeface="Courier New OS"/>
                <a:cs typeface="Courier New OS"/>
                <a:sym typeface="Courier New OS"/>
              </a:rPr>
              <a:t>MULTILAYERSWITCH(CONFIG)# IP ROUTING</a:t>
            </a:r>
          </a:p>
          <a:p>
            <a:pPr algn="l">
              <a:lnSpc>
                <a:spcPts val="2520"/>
              </a:lnSpc>
              <a:spcBef>
                <a:spcPct val="0"/>
              </a:spcBef>
            </a:pPr>
            <a:r>
              <a:rPr lang="en-US" sz="1800" spc="215">
                <a:solidFill>
                  <a:srgbClr val="000000"/>
                </a:solidFill>
                <a:latin typeface="Courier New OS"/>
                <a:ea typeface="Courier New OS"/>
                <a:cs typeface="Courier New OS"/>
                <a:sym typeface="Courier New OS"/>
              </a:rPr>
              <a:t>MULTILAYERSWITCH(CONFIG)# INT VLAN 1</a:t>
            </a:r>
          </a:p>
          <a:p>
            <a:pPr algn="l">
              <a:lnSpc>
                <a:spcPts val="2520"/>
              </a:lnSpc>
              <a:spcBef>
                <a:spcPct val="0"/>
              </a:spcBef>
            </a:pPr>
            <a:r>
              <a:rPr lang="en-US" sz="1800" spc="215">
                <a:solidFill>
                  <a:srgbClr val="000000"/>
                </a:solidFill>
                <a:latin typeface="Courier New OS"/>
                <a:ea typeface="Courier New OS"/>
                <a:cs typeface="Courier New OS"/>
                <a:sym typeface="Courier New OS"/>
              </a:rPr>
              <a:t>MULTILAYERSWITCH(CONFIG-IF)# IP ADDRESS </a:t>
            </a:r>
          </a:p>
          <a:p>
            <a:pPr algn="l">
              <a:lnSpc>
                <a:spcPts val="2520"/>
              </a:lnSpc>
              <a:spcBef>
                <a:spcPct val="0"/>
              </a:spcBef>
            </a:pPr>
            <a:r>
              <a:rPr lang="en-US" sz="1800" spc="215">
                <a:solidFill>
                  <a:srgbClr val="000000"/>
                </a:solidFill>
                <a:latin typeface="Courier New OS"/>
                <a:ea typeface="Courier New OS"/>
                <a:cs typeface="Courier New OS"/>
                <a:sym typeface="Courier New OS"/>
              </a:rPr>
              <a:t>192.168.1.1 255.255.255.0</a:t>
            </a:r>
          </a:p>
          <a:p>
            <a:pPr algn="l">
              <a:lnSpc>
                <a:spcPts val="2520"/>
              </a:lnSpc>
              <a:spcBef>
                <a:spcPct val="0"/>
              </a:spcBef>
            </a:pPr>
            <a:r>
              <a:rPr lang="en-US" sz="1800" spc="215">
                <a:solidFill>
                  <a:srgbClr val="000000"/>
                </a:solidFill>
                <a:latin typeface="Courier New OS"/>
                <a:ea typeface="Courier New OS"/>
                <a:cs typeface="Courier New OS"/>
                <a:sym typeface="Courier New OS"/>
              </a:rPr>
              <a:t>MULTILAYERSWITCH(CONFIG-IF)# NO SHUTDOWN MULTILAYERSWITCH(CONFIG-IF)# EXIT</a:t>
            </a:r>
          </a:p>
          <a:p>
            <a:pPr algn="l">
              <a:lnSpc>
                <a:spcPts val="2520"/>
              </a:lnSpc>
              <a:spcBef>
                <a:spcPct val="0"/>
              </a:spcBef>
            </a:pPr>
            <a:endParaRPr lang="en-US" sz="1800" spc="215">
              <a:solidFill>
                <a:srgbClr val="000000"/>
              </a:solidFill>
              <a:latin typeface="Courier New OS"/>
              <a:ea typeface="Courier New OS"/>
              <a:cs typeface="Courier New OS"/>
              <a:sym typeface="Courier New OS"/>
            </a:endParaRPr>
          </a:p>
          <a:p>
            <a:pPr algn="l">
              <a:lnSpc>
                <a:spcPts val="2520"/>
              </a:lnSpc>
              <a:spcBef>
                <a:spcPct val="0"/>
              </a:spcBef>
            </a:pPr>
            <a:r>
              <a:rPr lang="en-US" sz="1800" spc="215">
                <a:solidFill>
                  <a:srgbClr val="000000"/>
                </a:solidFill>
                <a:latin typeface="Courier New OS"/>
                <a:ea typeface="Courier New OS"/>
                <a:cs typeface="Courier New OS"/>
                <a:sym typeface="Courier New OS"/>
              </a:rPr>
              <a:t>MULTILAYERSWITCH(CONFIG)# IP ROUTING</a:t>
            </a:r>
          </a:p>
          <a:p>
            <a:pPr algn="l">
              <a:lnSpc>
                <a:spcPts val="2520"/>
              </a:lnSpc>
              <a:spcBef>
                <a:spcPct val="0"/>
              </a:spcBef>
            </a:pPr>
            <a:r>
              <a:rPr lang="en-US" sz="1800" spc="215">
                <a:solidFill>
                  <a:srgbClr val="000000"/>
                </a:solidFill>
                <a:latin typeface="Courier New OS"/>
                <a:ea typeface="Courier New OS"/>
                <a:cs typeface="Courier New OS"/>
                <a:sym typeface="Courier New OS"/>
              </a:rPr>
              <a:t>MULTILAYERSWITCH(CONFIG)# INT VLAN 2</a:t>
            </a:r>
          </a:p>
          <a:p>
            <a:pPr algn="l">
              <a:lnSpc>
                <a:spcPts val="2520"/>
              </a:lnSpc>
              <a:spcBef>
                <a:spcPct val="0"/>
              </a:spcBef>
            </a:pPr>
            <a:r>
              <a:rPr lang="en-US" sz="1800" spc="215">
                <a:solidFill>
                  <a:srgbClr val="000000"/>
                </a:solidFill>
                <a:latin typeface="Courier New OS"/>
                <a:ea typeface="Courier New OS"/>
                <a:cs typeface="Courier New OS"/>
                <a:sym typeface="Courier New OS"/>
              </a:rPr>
              <a:t>MULTILAYERSWITCH(CONFIG-IF)# IP ADDRESS</a:t>
            </a:r>
          </a:p>
          <a:p>
            <a:pPr algn="l">
              <a:lnSpc>
                <a:spcPts val="2520"/>
              </a:lnSpc>
              <a:spcBef>
                <a:spcPct val="0"/>
              </a:spcBef>
            </a:pPr>
            <a:r>
              <a:rPr lang="en-US" sz="1800" spc="215">
                <a:solidFill>
                  <a:srgbClr val="000000"/>
                </a:solidFill>
                <a:latin typeface="Courier New OS"/>
                <a:ea typeface="Courier New OS"/>
                <a:cs typeface="Courier New OS"/>
                <a:sym typeface="Courier New OS"/>
              </a:rPr>
              <a:t>192.168.2.1 255.255.255.0</a:t>
            </a:r>
          </a:p>
          <a:p>
            <a:pPr algn="l">
              <a:lnSpc>
                <a:spcPts val="2520"/>
              </a:lnSpc>
              <a:spcBef>
                <a:spcPct val="0"/>
              </a:spcBef>
            </a:pPr>
            <a:r>
              <a:rPr lang="en-US" sz="1800" spc="215">
                <a:solidFill>
                  <a:srgbClr val="000000"/>
                </a:solidFill>
                <a:latin typeface="Courier New OS"/>
                <a:ea typeface="Courier New OS"/>
                <a:cs typeface="Courier New OS"/>
                <a:sym typeface="Courier New OS"/>
              </a:rPr>
              <a:t>MULTILAYERSWITCH(CONFIG-IF)# NO SHUTDOWN MULTILAYERSWITCH(CONFIG-IF)# EXIT</a:t>
            </a:r>
          </a:p>
          <a:p>
            <a:pPr algn="l">
              <a:lnSpc>
                <a:spcPts val="2520"/>
              </a:lnSpc>
              <a:spcBef>
                <a:spcPct val="0"/>
              </a:spcBef>
            </a:pPr>
            <a:endParaRPr lang="en-US" sz="1800" spc="215">
              <a:solidFill>
                <a:srgbClr val="000000"/>
              </a:solidFill>
              <a:latin typeface="Courier New OS"/>
              <a:ea typeface="Courier New OS"/>
              <a:cs typeface="Courier New OS"/>
              <a:sym typeface="Courier New OS"/>
            </a:endParaRPr>
          </a:p>
          <a:p>
            <a:pPr algn="l">
              <a:lnSpc>
                <a:spcPts val="2520"/>
              </a:lnSpc>
              <a:spcBef>
                <a:spcPct val="0"/>
              </a:spcBef>
            </a:pPr>
            <a:endParaRPr lang="en-US" sz="1800" spc="215">
              <a:solidFill>
                <a:srgbClr val="000000"/>
              </a:solidFill>
              <a:latin typeface="Courier New OS"/>
              <a:ea typeface="Courier New OS"/>
              <a:cs typeface="Courier New OS"/>
              <a:sym typeface="Courier New OS"/>
            </a:endParaRPr>
          </a:p>
          <a:p>
            <a:pPr algn="l">
              <a:lnSpc>
                <a:spcPts val="2520"/>
              </a:lnSpc>
              <a:spcBef>
                <a:spcPct val="0"/>
              </a:spcBef>
            </a:pPr>
            <a:r>
              <a:rPr lang="en-US" sz="1800" spc="215">
                <a:solidFill>
                  <a:srgbClr val="000000"/>
                </a:solidFill>
                <a:latin typeface="Courier New OS"/>
                <a:ea typeface="Courier New OS"/>
                <a:cs typeface="Courier New OS"/>
                <a:sym typeface="Courier New OS"/>
              </a:rPr>
              <a:t>........</a:t>
            </a:r>
          </a:p>
          <a:p>
            <a:pPr algn="l">
              <a:lnSpc>
                <a:spcPts val="2520"/>
              </a:lnSpc>
              <a:spcBef>
                <a:spcPct val="0"/>
              </a:spcBef>
            </a:pPr>
            <a:endParaRPr lang="en-US" sz="1800" spc="215">
              <a:solidFill>
                <a:srgbClr val="000000"/>
              </a:solidFill>
              <a:latin typeface="Courier New OS"/>
              <a:ea typeface="Courier New OS"/>
              <a:cs typeface="Courier New OS"/>
              <a:sym typeface="Courier New OS"/>
            </a:endParaRPr>
          </a:p>
          <a:p>
            <a:pPr algn="l">
              <a:lnSpc>
                <a:spcPts val="2520"/>
              </a:lnSpc>
              <a:spcBef>
                <a:spcPct val="0"/>
              </a:spcBef>
            </a:pPr>
            <a:endParaRPr lang="en-US" sz="1800" spc="215">
              <a:solidFill>
                <a:srgbClr val="000000"/>
              </a:solidFill>
              <a:latin typeface="Courier New OS"/>
              <a:ea typeface="Courier New OS"/>
              <a:cs typeface="Courier New OS"/>
              <a:sym typeface="Courier New OS"/>
            </a:endParaRPr>
          </a:p>
          <a:p>
            <a:pPr algn="l">
              <a:lnSpc>
                <a:spcPts val="2520"/>
              </a:lnSpc>
              <a:spcBef>
                <a:spcPct val="0"/>
              </a:spcBef>
            </a:pPr>
            <a:endParaRPr lang="en-US" sz="1800" spc="215">
              <a:solidFill>
                <a:srgbClr val="000000"/>
              </a:solidFill>
              <a:latin typeface="Courier New OS"/>
              <a:ea typeface="Courier New OS"/>
              <a:cs typeface="Courier New OS"/>
              <a:sym typeface="Courier New OS"/>
            </a:endParaRPr>
          </a:p>
          <a:p>
            <a:pPr algn="l">
              <a:lnSpc>
                <a:spcPts val="2520"/>
              </a:lnSpc>
              <a:spcBef>
                <a:spcPct val="0"/>
              </a:spcBef>
            </a:pPr>
            <a:r>
              <a:rPr lang="en-US" sz="1800" spc="215">
                <a:solidFill>
                  <a:srgbClr val="000000"/>
                </a:solidFill>
                <a:latin typeface="Courier New OS"/>
                <a:ea typeface="Courier New OS"/>
                <a:cs typeface="Courier New OS"/>
                <a:sym typeface="Courier New OS"/>
              </a:rPr>
              <a:t>MULTILAYERSWITCH(CONFIG)# IP ROUTING</a:t>
            </a:r>
          </a:p>
          <a:p>
            <a:pPr algn="l">
              <a:lnSpc>
                <a:spcPts val="2520"/>
              </a:lnSpc>
              <a:spcBef>
                <a:spcPct val="0"/>
              </a:spcBef>
            </a:pPr>
            <a:r>
              <a:rPr lang="en-US" sz="1800" spc="215">
                <a:solidFill>
                  <a:srgbClr val="000000"/>
                </a:solidFill>
                <a:latin typeface="Courier New OS"/>
                <a:ea typeface="Courier New OS"/>
                <a:cs typeface="Courier New OS"/>
                <a:sym typeface="Courier New OS"/>
              </a:rPr>
              <a:t>MULTILAYERSWITCH(CONFIG)# INT VLAN 7</a:t>
            </a:r>
          </a:p>
          <a:p>
            <a:pPr algn="l">
              <a:lnSpc>
                <a:spcPts val="2520"/>
              </a:lnSpc>
              <a:spcBef>
                <a:spcPct val="0"/>
              </a:spcBef>
            </a:pPr>
            <a:r>
              <a:rPr lang="en-US" sz="1800" spc="215">
                <a:solidFill>
                  <a:srgbClr val="000000"/>
                </a:solidFill>
                <a:latin typeface="Courier New OS"/>
                <a:ea typeface="Courier New OS"/>
                <a:cs typeface="Courier New OS"/>
                <a:sym typeface="Courier New OS"/>
              </a:rPr>
              <a:t>MULTILAYERSWITCH(CONFIG-IF)# IP ADDRESS</a:t>
            </a:r>
          </a:p>
          <a:p>
            <a:pPr algn="l">
              <a:lnSpc>
                <a:spcPts val="2520"/>
              </a:lnSpc>
              <a:spcBef>
                <a:spcPct val="0"/>
              </a:spcBef>
            </a:pPr>
            <a:r>
              <a:rPr lang="en-US" sz="1800" spc="215">
                <a:solidFill>
                  <a:srgbClr val="000000"/>
                </a:solidFill>
                <a:latin typeface="Courier New OS"/>
                <a:ea typeface="Courier New OS"/>
                <a:cs typeface="Courier New OS"/>
                <a:sym typeface="Courier New OS"/>
              </a:rPr>
              <a:t>192.168.7.1 255.255.255.0</a:t>
            </a:r>
          </a:p>
          <a:p>
            <a:pPr algn="l">
              <a:lnSpc>
                <a:spcPts val="2520"/>
              </a:lnSpc>
              <a:spcBef>
                <a:spcPct val="0"/>
              </a:spcBef>
            </a:pPr>
            <a:r>
              <a:rPr lang="en-US" sz="1800" spc="215">
                <a:solidFill>
                  <a:srgbClr val="000000"/>
                </a:solidFill>
                <a:latin typeface="Courier New OS"/>
                <a:ea typeface="Courier New OS"/>
                <a:cs typeface="Courier New OS"/>
                <a:sym typeface="Courier New OS"/>
              </a:rPr>
              <a:t>MULTILAYERSWITCH(CONFIG-IF)# NO SHUTDOWN MULTILAYERSWITCH(CONFIG-IF)# EXIT</a:t>
            </a:r>
          </a:p>
          <a:p>
            <a:pPr algn="l">
              <a:lnSpc>
                <a:spcPts val="2520"/>
              </a:lnSpc>
              <a:spcBef>
                <a:spcPct val="0"/>
              </a:spcBef>
            </a:pPr>
            <a:endParaRPr lang="en-US" sz="1800" spc="215">
              <a:solidFill>
                <a:srgbClr val="000000"/>
              </a:solidFill>
              <a:latin typeface="Courier New OS"/>
              <a:ea typeface="Courier New OS"/>
              <a:cs typeface="Courier New OS"/>
              <a:sym typeface="Courier New OS"/>
            </a:endParaRPr>
          </a:p>
          <a:p>
            <a:pPr algn="l">
              <a:lnSpc>
                <a:spcPts val="2520"/>
              </a:lnSpc>
              <a:spcBef>
                <a:spcPct val="0"/>
              </a:spcBef>
            </a:pPr>
            <a:endParaRPr lang="en-US" sz="1800" spc="215">
              <a:solidFill>
                <a:srgbClr val="000000"/>
              </a:solidFill>
              <a:latin typeface="Courier New OS"/>
              <a:ea typeface="Courier New OS"/>
              <a:cs typeface="Courier New OS"/>
              <a:sym typeface="Courier New OS"/>
            </a:endParaRPr>
          </a:p>
          <a:p>
            <a:pPr algn="l">
              <a:lnSpc>
                <a:spcPts val="2520"/>
              </a:lnSpc>
              <a:spcBef>
                <a:spcPct val="0"/>
              </a:spcBef>
            </a:pPr>
            <a:endParaRPr lang="en-US" sz="1800" spc="215">
              <a:solidFill>
                <a:srgbClr val="000000"/>
              </a:solidFill>
              <a:latin typeface="Courier New OS"/>
              <a:ea typeface="Courier New OS"/>
              <a:cs typeface="Courier New OS"/>
              <a:sym typeface="Courier New OS"/>
            </a:endParaRPr>
          </a:p>
          <a:p>
            <a:pPr algn="l">
              <a:lnSpc>
                <a:spcPts val="2520"/>
              </a:lnSpc>
              <a:spcBef>
                <a:spcPct val="0"/>
              </a:spcBef>
            </a:pPr>
            <a:endParaRPr lang="en-US" sz="1800" spc="215">
              <a:solidFill>
                <a:srgbClr val="000000"/>
              </a:solidFill>
              <a:latin typeface="Courier New OS"/>
              <a:ea typeface="Courier New OS"/>
              <a:cs typeface="Courier New OS"/>
              <a:sym typeface="Courier New OS"/>
            </a:endParaRPr>
          </a:p>
          <a:p>
            <a:pPr algn="l">
              <a:lnSpc>
                <a:spcPts val="2520"/>
              </a:lnSpc>
              <a:spcBef>
                <a:spcPct val="0"/>
              </a:spcBef>
            </a:pPr>
            <a:endParaRPr lang="en-US" sz="1800" spc="215">
              <a:solidFill>
                <a:srgbClr val="000000"/>
              </a:solidFill>
              <a:latin typeface="Courier New OS"/>
              <a:ea typeface="Courier New OS"/>
              <a:cs typeface="Courier New OS"/>
              <a:sym typeface="Courier New OS"/>
            </a:endParaRPr>
          </a:p>
          <a:p>
            <a:pPr algn="l">
              <a:lnSpc>
                <a:spcPts val="2520"/>
              </a:lnSpc>
              <a:spcBef>
                <a:spcPct val="0"/>
              </a:spcBef>
            </a:pPr>
            <a:endParaRPr lang="en-US" sz="1800" spc="215">
              <a:solidFill>
                <a:srgbClr val="000000"/>
              </a:solidFill>
              <a:latin typeface="Courier New OS"/>
              <a:ea typeface="Courier New OS"/>
              <a:cs typeface="Courier New OS"/>
              <a:sym typeface="Courier New OS"/>
            </a:endParaRPr>
          </a:p>
          <a:p>
            <a:pPr algn="l">
              <a:lnSpc>
                <a:spcPts val="2520"/>
              </a:lnSpc>
              <a:spcBef>
                <a:spcPct val="0"/>
              </a:spcBef>
            </a:pPr>
            <a:endParaRPr lang="en-US" sz="1800" spc="215">
              <a:solidFill>
                <a:srgbClr val="000000"/>
              </a:solidFill>
              <a:latin typeface="Courier New OS"/>
              <a:ea typeface="Courier New OS"/>
              <a:cs typeface="Courier New OS"/>
              <a:sym typeface="Courier New OS"/>
            </a:endParaRPr>
          </a:p>
          <a:p>
            <a:pPr algn="l">
              <a:lnSpc>
                <a:spcPts val="2520"/>
              </a:lnSpc>
              <a:spcBef>
                <a:spcPct val="0"/>
              </a:spcBef>
            </a:pPr>
            <a:endParaRPr lang="en-US" sz="1800" spc="215">
              <a:solidFill>
                <a:srgbClr val="000000"/>
              </a:solidFill>
              <a:latin typeface="Courier New OS"/>
              <a:ea typeface="Courier New OS"/>
              <a:cs typeface="Courier New OS"/>
              <a:sym typeface="Courier New OS"/>
            </a:endParaRPr>
          </a:p>
          <a:p>
            <a:pPr algn="l">
              <a:lnSpc>
                <a:spcPts val="2520"/>
              </a:lnSpc>
              <a:spcBef>
                <a:spcPct val="0"/>
              </a:spcBef>
            </a:pPr>
            <a:endParaRPr lang="en-US" sz="1800" spc="215">
              <a:solidFill>
                <a:srgbClr val="000000"/>
              </a:solidFill>
              <a:latin typeface="Courier New OS"/>
              <a:ea typeface="Courier New OS"/>
              <a:cs typeface="Courier New OS"/>
              <a:sym typeface="Courier New OS"/>
            </a:endParaRPr>
          </a:p>
          <a:p>
            <a:pPr algn="l">
              <a:lnSpc>
                <a:spcPts val="2520"/>
              </a:lnSpc>
              <a:spcBef>
                <a:spcPct val="0"/>
              </a:spcBef>
            </a:pPr>
            <a:endParaRPr lang="en-US" sz="1800" spc="215">
              <a:solidFill>
                <a:srgbClr val="000000"/>
              </a:solidFill>
              <a:latin typeface="Courier New OS"/>
              <a:ea typeface="Courier New OS"/>
              <a:cs typeface="Courier New OS"/>
              <a:sym typeface="Courier New OS"/>
            </a:endParaRPr>
          </a:p>
        </p:txBody>
      </p:sp>
      <p:sp>
        <p:nvSpPr>
          <p:cNvPr id="11" name="Freeform 11"/>
          <p:cNvSpPr/>
          <p:nvPr/>
        </p:nvSpPr>
        <p:spPr>
          <a:xfrm>
            <a:off x="860050" y="1377829"/>
            <a:ext cx="7040721" cy="8353013"/>
          </a:xfrm>
          <a:custGeom>
            <a:rect l="l" t="t" r="r" b="b"/>
            <a:pathLst>
              <a:path w="7040721" h="8353013">
                <a:moveTo>
                  <a:pt x="0" y="0"/>
                </a:moveTo>
                <a:lnTo>
                  <a:pt x="7040721" y="0"/>
                </a:lnTo>
                <a:lnTo>
                  <a:pt x="7040721" y="8353012"/>
                </a:lnTo>
                <a:lnTo>
                  <a:pt x="0" y="8353012"/>
                </a:lnTo>
                <a:lnTo>
                  <a:pt x="0" y="0"/>
                </a:lnTo>
                <a:close/>
              </a:path>
            </a:pathLst>
          </a:custGeom>
          <a:blipFill>
            <a:blip r:embed="rId18">
              <a:extLst>
                <a:ext uri="{28A0092B-C50C-407E-A947-70E740481C1C}">
                  <a14:useLocalDpi xmlns:a14="http://schemas.microsoft.com/office/drawing/2010/main" val="0"/>
                </a:ext>
              </a:extLst>
            </a:blip>
            <a:stretch>
              <a:fillRect/>
            </a:stretch>
          </a:blipFill>
          <a:ln w="38100" cap="sq">
            <a:solidFill>
              <a:srgbClr val="000000"/>
            </a:solidFill>
            <a:prstDash val="solid"/>
            <a:miter/>
          </a:ln>
        </p:spPr>
        <p:txBody>
          <a:bodyPr/>
          <a:lstStyle/>
          <a:p>
            <a:endParaRPr lang="en-US"/>
          </a:p>
        </p:txBody>
      </p:sp>
      <p:sp>
        <p:nvSpPr>
          <p:cNvPr id="12" name="TextBox 12"/>
          <p:cNvSpPr txBox="1"/>
          <p:nvPr/>
        </p:nvSpPr>
        <p:spPr>
          <a:xfrm>
            <a:off x="2895600" y="150099"/>
            <a:ext cx="12930585" cy="787973"/>
          </a:xfrm>
          <a:prstGeom prst="rect">
            <a:avLst/>
          </a:prstGeom>
        </p:spPr>
        <p:txBody>
          <a:bodyPr lIns="0" tIns="0" rIns="0" bIns="0" rtlCol="0" anchor="t">
            <a:spAutoFit/>
          </a:bodyPr>
          <a:lstStyle/>
          <a:p>
            <a:pPr algn="l">
              <a:lnSpc>
                <a:spcPts val="6687"/>
              </a:lnSpc>
              <a:spcBef>
                <a:spcPct val="0"/>
              </a:spcBef>
            </a:pPr>
            <a:r>
              <a:rPr lang="en-US" sz="4776">
                <a:solidFill>
                  <a:srgbClr val="000000"/>
                </a:solidFill>
                <a:latin typeface="Times New Roman" panose="02020603050405020304" pitchFamily="18" charset="0"/>
                <a:ea typeface="Canva Sans"/>
                <a:cs typeface="Times New Roman" panose="02020603050405020304" pitchFamily="18" charset="0"/>
                <a:sym typeface="Canva Sans"/>
              </a:rPr>
              <a:t>CẤU HÌNH </a:t>
            </a:r>
            <a:r>
              <a:rPr lang="en-US" sz="4400">
                <a:solidFill>
                  <a:srgbClr val="000000"/>
                </a:solidFill>
                <a:latin typeface="Times New Roman" panose="02020603050405020304" pitchFamily="18" charset="0"/>
                <a:ea typeface="Canva Sans"/>
                <a:cs typeface="Times New Roman" panose="02020603050405020304" pitchFamily="18" charset="0"/>
                <a:sym typeface="Canva Sans"/>
              </a:rPr>
              <a:t>VLAN</a:t>
            </a:r>
            <a:r>
              <a:rPr lang="en-US" sz="4776">
                <a:solidFill>
                  <a:srgbClr val="000000"/>
                </a:solidFill>
                <a:latin typeface="Times New Roman" panose="02020603050405020304" pitchFamily="18" charset="0"/>
                <a:ea typeface="Canva Sans"/>
                <a:cs typeface="Times New Roman" panose="02020603050405020304" pitchFamily="18" charset="0"/>
                <a:sym typeface="Canva Sans"/>
              </a:rPr>
              <a:t> TRÊN CÁC SWITCH LAYER 3</a:t>
            </a:r>
          </a:p>
        </p:txBody>
      </p:sp>
    </p:spTree>
  </p:cSld>
  <p:clrMapOvr>
    <a:masterClrMapping/>
  </p:clrMapOvr>
  <mc:AlternateContent xmlns:mc="http://schemas.openxmlformats.org/markup-compatibility/2006">
    <mc:Choice xmlns:p159="http://schemas.microsoft.com/office/powerpoint/2015/09/main" Requires="p159">
      <p:transition spd="slow" p14:dur="2000">
        <p159:morph option="byObject"/>
      </p:transition>
    </mc:Choice>
    <mc:Fallback>
      <p:transition spd="slow">
        <p:fade/>
      </p:transition>
    </mc:Fallback>
  </mc:AlternateContent>
  <p:timing/>
</p:sld>
</file>

<file path=ppt/slides/slide18.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bg>
      <p:bgPr>
        <a:solidFill>
          <a:srgbClr val="FFF8ED"/>
        </a:solidFill>
        <a:effectLst/>
      </p:bgPr>
    </p:bg>
    <p:spTree>
      <p:nvGrpSpPr>
        <p:cNvPr id="1" name=""/>
        <p:cNvGrpSpPr/>
        <p:nvPr/>
      </p:nvGrpSpPr>
      <p:grpSpPr>
        <a:xfrm>
          <a:off x="0" y="0"/>
          <a:ext cx="0" cy="0"/>
        </a:xfrm>
      </p:grpSpPr>
      <p:sp>
        <p:nvSpPr>
          <p:cNvPr id="2" name="Freeform 2"/>
          <p:cNvSpPr/>
          <p:nvPr/>
        </p:nvSpPr>
        <p:spPr>
          <a:xfrm>
            <a:off x="-2684518" y="2387704"/>
            <a:ext cx="4579532" cy="4579532"/>
          </a:xfrm>
          <a:custGeom>
            <a:rect l="l" t="t" r="r" b="b"/>
            <a:pathLst>
              <a:path w="4579532" h="4579532">
                <a:moveTo>
                  <a:pt x="0" y="0"/>
                </a:moveTo>
                <a:lnTo>
                  <a:pt x="4579532" y="0"/>
                </a:lnTo>
                <a:lnTo>
                  <a:pt x="4579532" y="4579532"/>
                </a:lnTo>
                <a:lnTo>
                  <a:pt x="0" y="45795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860050" y="4542708"/>
            <a:ext cx="1785805" cy="1618385"/>
          </a:xfrm>
          <a:custGeom>
            <a:rect l="l" t="t" r="r" b="b"/>
            <a:pathLst>
              <a:path w="1785805" h="1618385">
                <a:moveTo>
                  <a:pt x="0" y="0"/>
                </a:moveTo>
                <a:lnTo>
                  <a:pt x="1785805" y="0"/>
                </a:lnTo>
                <a:lnTo>
                  <a:pt x="1785805" y="1618385"/>
                </a:lnTo>
                <a:lnTo>
                  <a:pt x="0" y="161838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a:off x="16927821" y="8450151"/>
            <a:ext cx="3320177" cy="3320177"/>
          </a:xfrm>
          <a:custGeom>
            <a:rect l="l" t="t" r="r" b="b"/>
            <a:pathLst>
              <a:path w="3320177" h="3320177">
                <a:moveTo>
                  <a:pt x="0" y="0"/>
                </a:moveTo>
                <a:lnTo>
                  <a:pt x="3320177" y="0"/>
                </a:lnTo>
                <a:lnTo>
                  <a:pt x="3320177" y="3320177"/>
                </a:lnTo>
                <a:lnTo>
                  <a:pt x="0" y="332017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5" name="Freeform 5"/>
          <p:cNvSpPr/>
          <p:nvPr/>
        </p:nvSpPr>
        <p:spPr>
          <a:xfrm>
            <a:off x="15695999" y="7055351"/>
            <a:ext cx="1143736" cy="1394800"/>
          </a:xfrm>
          <a:custGeom>
            <a:rect l="l" t="t" r="r" b="b"/>
            <a:pathLst>
              <a:path w="1143736" h="1394800">
                <a:moveTo>
                  <a:pt x="0" y="0"/>
                </a:moveTo>
                <a:lnTo>
                  <a:pt x="1143736" y="0"/>
                </a:lnTo>
                <a:lnTo>
                  <a:pt x="1143736" y="1394800"/>
                </a:lnTo>
                <a:lnTo>
                  <a:pt x="0" y="139480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6" name="Freeform 6"/>
          <p:cNvSpPr/>
          <p:nvPr/>
        </p:nvSpPr>
        <p:spPr>
          <a:xfrm>
            <a:off x="16267867" y="3825024"/>
            <a:ext cx="2414918" cy="1267832"/>
          </a:xfrm>
          <a:custGeom>
            <a:rect l="l" t="t" r="r" b="b"/>
            <a:pathLst>
              <a:path w="2414918" h="1267832">
                <a:moveTo>
                  <a:pt x="0" y="0"/>
                </a:moveTo>
                <a:lnTo>
                  <a:pt x="2414918" y="0"/>
                </a:lnTo>
                <a:lnTo>
                  <a:pt x="2414918" y="1267831"/>
                </a:lnTo>
                <a:lnTo>
                  <a:pt x="0" y="1267831"/>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7" name="Freeform 7"/>
          <p:cNvSpPr/>
          <p:nvPr/>
        </p:nvSpPr>
        <p:spPr>
          <a:xfrm>
            <a:off x="430568" y="7787551"/>
            <a:ext cx="858965" cy="4114800"/>
          </a:xfrm>
          <a:custGeom>
            <a:rect l="l" t="t" r="r" b="b"/>
            <a:pathLst>
              <a:path w="858965" h="4114800">
                <a:moveTo>
                  <a:pt x="0" y="0"/>
                </a:moveTo>
                <a:lnTo>
                  <a:pt x="858964" y="0"/>
                </a:lnTo>
                <a:lnTo>
                  <a:pt x="858964" y="4114800"/>
                </a:lnTo>
                <a:lnTo>
                  <a:pt x="0" y="411480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8" name="Freeform 8"/>
          <p:cNvSpPr/>
          <p:nvPr/>
        </p:nvSpPr>
        <p:spPr>
          <a:xfrm>
            <a:off x="16267867" y="-24205"/>
            <a:ext cx="1792366" cy="1792366"/>
          </a:xfrm>
          <a:custGeom>
            <a:rect l="l" t="t" r="r" b="b"/>
            <a:pathLst>
              <a:path w="1792366" h="1792366">
                <a:moveTo>
                  <a:pt x="0" y="0"/>
                </a:moveTo>
                <a:lnTo>
                  <a:pt x="1792366" y="0"/>
                </a:lnTo>
                <a:lnTo>
                  <a:pt x="1792366" y="1792366"/>
                </a:lnTo>
                <a:lnTo>
                  <a:pt x="0" y="1792366"/>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US"/>
          </a:p>
        </p:txBody>
      </p:sp>
      <p:sp>
        <p:nvSpPr>
          <p:cNvPr id="9" name="Freeform 9"/>
          <p:cNvSpPr/>
          <p:nvPr/>
        </p:nvSpPr>
        <p:spPr>
          <a:xfrm>
            <a:off x="-185773" y="379722"/>
            <a:ext cx="2661617" cy="998106"/>
          </a:xfrm>
          <a:custGeom>
            <a:rect l="l" t="t" r="r" b="b"/>
            <a:pathLst>
              <a:path w="2661617" h="998106">
                <a:moveTo>
                  <a:pt x="0" y="0"/>
                </a:moveTo>
                <a:lnTo>
                  <a:pt x="2661617" y="0"/>
                </a:lnTo>
                <a:lnTo>
                  <a:pt x="2661617" y="998107"/>
                </a:lnTo>
                <a:lnTo>
                  <a:pt x="0" y="998107"/>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en-US"/>
          </a:p>
        </p:txBody>
      </p:sp>
      <p:sp>
        <p:nvSpPr>
          <p:cNvPr id="10" name="Freeform 10"/>
          <p:cNvSpPr/>
          <p:nvPr/>
        </p:nvSpPr>
        <p:spPr>
          <a:xfrm>
            <a:off x="860050" y="1377829"/>
            <a:ext cx="7040721" cy="8353013"/>
          </a:xfrm>
          <a:custGeom>
            <a:rect l="l" t="t" r="r" b="b"/>
            <a:pathLst>
              <a:path w="7040721" h="8353013">
                <a:moveTo>
                  <a:pt x="0" y="0"/>
                </a:moveTo>
                <a:lnTo>
                  <a:pt x="7040721" y="0"/>
                </a:lnTo>
                <a:lnTo>
                  <a:pt x="7040721" y="8353012"/>
                </a:lnTo>
                <a:lnTo>
                  <a:pt x="0" y="8353012"/>
                </a:lnTo>
                <a:lnTo>
                  <a:pt x="0" y="0"/>
                </a:lnTo>
                <a:close/>
              </a:path>
            </a:pathLst>
          </a:custGeom>
          <a:blipFill>
            <a:blip r:embed="rId18">
              <a:extLst>
                <a:ext uri="{28A0092B-C50C-407E-A947-70E740481C1C}">
                  <a14:useLocalDpi xmlns:a14="http://schemas.microsoft.com/office/drawing/2010/main" val="0"/>
                </a:ext>
              </a:extLst>
            </a:blip>
            <a:stretch>
              <a:fillRect/>
            </a:stretch>
          </a:blipFill>
          <a:ln w="38100" cap="sq">
            <a:solidFill>
              <a:srgbClr val="000000"/>
            </a:solidFill>
            <a:prstDash val="solid"/>
            <a:miter/>
          </a:ln>
        </p:spPr>
        <p:txBody>
          <a:bodyPr/>
          <a:lstStyle/>
          <a:p>
            <a:endParaRPr lang="en-US"/>
          </a:p>
        </p:txBody>
      </p:sp>
      <p:sp>
        <p:nvSpPr>
          <p:cNvPr id="11" name="TextBox 11"/>
          <p:cNvSpPr txBox="1"/>
          <p:nvPr/>
        </p:nvSpPr>
        <p:spPr>
          <a:xfrm>
            <a:off x="8325662" y="1349254"/>
            <a:ext cx="9378395" cy="12324784"/>
          </a:xfrm>
          <a:prstGeom prst="rect">
            <a:avLst/>
          </a:prstGeom>
        </p:spPr>
        <p:txBody>
          <a:bodyPr lIns="0" tIns="0" rIns="0" bIns="0" rtlCol="0" anchor="t">
            <a:spAutoFit/>
          </a:bodyPr>
          <a:lstStyle/>
          <a:p>
            <a:pPr marL="400892" lvl="1" indent="-200446" algn="l">
              <a:lnSpc>
                <a:spcPts val="2599"/>
              </a:lnSpc>
              <a:spcBef>
                <a:spcPct val="0"/>
              </a:spcBef>
              <a:buFont typeface="Arial"/>
              <a:buChar char="•"/>
            </a:pPr>
            <a:r>
              <a:rPr lang="en-US" sz="1856">
                <a:solidFill>
                  <a:srgbClr val="000000"/>
                </a:solidFill>
                <a:latin typeface="Canva Sans"/>
                <a:ea typeface="Canva Sans"/>
                <a:cs typeface="Canva Sans"/>
                <a:sym typeface="Canva Sans"/>
              </a:rPr>
              <a:t> </a:t>
            </a:r>
            <a:r>
              <a:rPr lang="en-US" sz="1856" b="1">
                <a:solidFill>
                  <a:srgbClr val="000000"/>
                </a:solidFill>
                <a:latin typeface="Canva Sans Bold"/>
                <a:ea typeface="Canva Sans Bold"/>
                <a:cs typeface="Canva Sans Bold"/>
                <a:sym typeface="Canva Sans Bold"/>
              </a:rPr>
              <a:t>TRÊN  SWITCH LAYER 3 TẦNG TRỆT: </a:t>
            </a:r>
          </a:p>
          <a:p>
            <a:pPr algn="l">
              <a:lnSpc>
                <a:spcPts val="2599"/>
              </a:lnSpc>
              <a:spcBef>
                <a:spcPct val="0"/>
              </a:spcBef>
            </a:pPr>
            <a:endParaRPr lang="en-US" sz="1856" b="1">
              <a:solidFill>
                <a:srgbClr val="000000"/>
              </a:solidFill>
              <a:latin typeface="Canva Sans Bold"/>
              <a:ea typeface="Canva Sans Bold"/>
              <a:cs typeface="Canva Sans Bold"/>
              <a:sym typeface="Canva Sans Bold"/>
            </a:endParaRPr>
          </a:p>
          <a:p>
            <a:pPr algn="l">
              <a:lnSpc>
                <a:spcPts val="2599"/>
              </a:lnSpc>
              <a:spcBef>
                <a:spcPct val="0"/>
              </a:spcBef>
            </a:pPr>
            <a:r>
              <a:rPr lang="en-US" sz="1856" spc="222">
                <a:solidFill>
                  <a:srgbClr val="000000"/>
                </a:solidFill>
                <a:latin typeface="Courier New OS"/>
                <a:ea typeface="Courier New OS"/>
                <a:cs typeface="Courier New OS"/>
                <a:sym typeface="Courier New OS"/>
              </a:rPr>
              <a:t>MULTILAYERSWITCH(CONFIG)# INT FA0/2 MULTILAYERSWITCH(CONFIG-IF)# SWITCHPORT MODE TRUNK</a:t>
            </a:r>
          </a:p>
          <a:p>
            <a:pPr algn="l">
              <a:lnSpc>
                <a:spcPts val="2599"/>
              </a:lnSpc>
              <a:spcBef>
                <a:spcPct val="0"/>
              </a:spcBef>
            </a:pPr>
            <a:r>
              <a:rPr lang="en-US" sz="1856" spc="222">
                <a:solidFill>
                  <a:srgbClr val="000000"/>
                </a:solidFill>
                <a:latin typeface="Courier New OS"/>
                <a:ea typeface="Courier New OS"/>
                <a:cs typeface="Courier New OS"/>
                <a:sym typeface="Courier New OS"/>
              </a:rPr>
              <a:t>MULTILAYERSWITCH(CONFIG-IF) SWITCHPORT TRUNK ALLOWED VLAN 1,2,3,4,5,6,7 </a:t>
            </a:r>
          </a:p>
          <a:p>
            <a:pPr algn="l">
              <a:lnSpc>
                <a:spcPts val="2599"/>
              </a:lnSpc>
              <a:spcBef>
                <a:spcPct val="0"/>
              </a:spcBef>
            </a:pPr>
            <a:r>
              <a:rPr lang="en-US" sz="1856" spc="222">
                <a:solidFill>
                  <a:srgbClr val="000000"/>
                </a:solidFill>
                <a:latin typeface="Courier New OS"/>
                <a:ea typeface="Courier New OS"/>
                <a:cs typeface="Courier New OS"/>
                <a:sym typeface="Courier New OS"/>
              </a:rPr>
              <a:t>MULTILAYERSWITCH(CONFIG-IF)# EXIT</a:t>
            </a:r>
          </a:p>
          <a:p>
            <a:pPr algn="l">
              <a:lnSpc>
                <a:spcPts val="2599"/>
              </a:lnSpc>
              <a:spcBef>
                <a:spcPct val="0"/>
              </a:spcBef>
            </a:pPr>
            <a:endParaRPr lang="en-US" sz="1856" spc="222">
              <a:solidFill>
                <a:srgbClr val="000000"/>
              </a:solidFill>
              <a:latin typeface="Courier New OS"/>
              <a:ea typeface="Courier New OS"/>
              <a:cs typeface="Courier New OS"/>
              <a:sym typeface="Courier New OS"/>
            </a:endParaRPr>
          </a:p>
          <a:p>
            <a:pPr algn="l">
              <a:lnSpc>
                <a:spcPts val="2599"/>
              </a:lnSpc>
              <a:spcBef>
                <a:spcPct val="0"/>
              </a:spcBef>
            </a:pPr>
            <a:r>
              <a:rPr lang="en-US" sz="1856" spc="222">
                <a:solidFill>
                  <a:srgbClr val="000000"/>
                </a:solidFill>
                <a:latin typeface="Courier New OS"/>
                <a:ea typeface="Courier New OS"/>
                <a:cs typeface="Courier New OS"/>
                <a:sym typeface="Courier New OS"/>
              </a:rPr>
              <a:t>MULTILAYERSWITCH(CONFIG)# INT FA0/4 MULTILAYERSWITCH(CONFIG-IF)# SWITCHPORT MODE TRUNK</a:t>
            </a:r>
          </a:p>
          <a:p>
            <a:pPr algn="l">
              <a:lnSpc>
                <a:spcPts val="2599"/>
              </a:lnSpc>
              <a:spcBef>
                <a:spcPct val="0"/>
              </a:spcBef>
            </a:pPr>
            <a:r>
              <a:rPr lang="en-US" sz="1856" spc="222">
                <a:solidFill>
                  <a:srgbClr val="000000"/>
                </a:solidFill>
                <a:latin typeface="Courier New OS"/>
                <a:ea typeface="Courier New OS"/>
                <a:cs typeface="Courier New OS"/>
                <a:sym typeface="Courier New OS"/>
              </a:rPr>
              <a:t>MULTILAYERSWITCH(CONFIG-IF) SWITCHPORT TRUNK ALLOWED VLAN 1,2,3,4,5,6,7 </a:t>
            </a:r>
          </a:p>
          <a:p>
            <a:pPr algn="l">
              <a:lnSpc>
                <a:spcPts val="2599"/>
              </a:lnSpc>
              <a:spcBef>
                <a:spcPct val="0"/>
              </a:spcBef>
            </a:pPr>
            <a:r>
              <a:rPr lang="en-US" sz="1856" spc="222">
                <a:solidFill>
                  <a:srgbClr val="000000"/>
                </a:solidFill>
                <a:latin typeface="Courier New OS"/>
                <a:ea typeface="Courier New OS"/>
                <a:cs typeface="Courier New OS"/>
                <a:sym typeface="Courier New OS"/>
              </a:rPr>
              <a:t>MULTILAYERSWITCH(CONFIG-IF)# EXIT</a:t>
            </a:r>
          </a:p>
          <a:p>
            <a:pPr algn="l">
              <a:lnSpc>
                <a:spcPts val="2599"/>
              </a:lnSpc>
              <a:spcBef>
                <a:spcPct val="0"/>
              </a:spcBef>
            </a:pPr>
            <a:endParaRPr lang="en-US" sz="1856" spc="222">
              <a:solidFill>
                <a:srgbClr val="000000"/>
              </a:solidFill>
              <a:latin typeface="Courier New OS"/>
              <a:ea typeface="Courier New OS"/>
              <a:cs typeface="Courier New OS"/>
              <a:sym typeface="Courier New OS"/>
            </a:endParaRPr>
          </a:p>
          <a:p>
            <a:pPr algn="l">
              <a:lnSpc>
                <a:spcPts val="2599"/>
              </a:lnSpc>
              <a:spcBef>
                <a:spcPct val="0"/>
              </a:spcBef>
            </a:pPr>
            <a:r>
              <a:rPr lang="en-US" sz="1856" spc="222">
                <a:solidFill>
                  <a:srgbClr val="000000"/>
                </a:solidFill>
                <a:latin typeface="Courier New OS"/>
                <a:ea typeface="Courier New OS"/>
                <a:cs typeface="Courier New OS"/>
                <a:sym typeface="Courier New OS"/>
              </a:rPr>
              <a:t>MULTILAYERSWITCH(CONFIG)# INT FA0/5 MULTILAYERSWITCH(CONFIG-IF)# SWITCHPORT MODE TRUNK</a:t>
            </a:r>
          </a:p>
          <a:p>
            <a:pPr algn="l">
              <a:lnSpc>
                <a:spcPts val="2599"/>
              </a:lnSpc>
              <a:spcBef>
                <a:spcPct val="0"/>
              </a:spcBef>
            </a:pPr>
            <a:r>
              <a:rPr lang="en-US" sz="1856" spc="222">
                <a:solidFill>
                  <a:srgbClr val="000000"/>
                </a:solidFill>
                <a:latin typeface="Courier New OS"/>
                <a:ea typeface="Courier New OS"/>
                <a:cs typeface="Courier New OS"/>
                <a:sym typeface="Courier New OS"/>
              </a:rPr>
              <a:t>MULTILAYERSWITCH(CONFIG-IF) SWITCHPORT TRUNK ALLOWED VLAN 1,2,3,4,5,6,7 </a:t>
            </a:r>
          </a:p>
          <a:p>
            <a:pPr algn="l">
              <a:lnSpc>
                <a:spcPts val="2599"/>
              </a:lnSpc>
              <a:spcBef>
                <a:spcPct val="0"/>
              </a:spcBef>
            </a:pPr>
            <a:r>
              <a:rPr lang="en-US" sz="1856" spc="222">
                <a:solidFill>
                  <a:srgbClr val="000000"/>
                </a:solidFill>
                <a:latin typeface="Courier New OS"/>
                <a:ea typeface="Courier New OS"/>
                <a:cs typeface="Courier New OS"/>
                <a:sym typeface="Courier New OS"/>
              </a:rPr>
              <a:t>MULTILAYERSWITCH(CONFIG-IF)# EXIT</a:t>
            </a:r>
          </a:p>
          <a:p>
            <a:pPr algn="l">
              <a:lnSpc>
                <a:spcPts val="2599"/>
              </a:lnSpc>
              <a:spcBef>
                <a:spcPct val="0"/>
              </a:spcBef>
            </a:pPr>
            <a:endParaRPr lang="en-US" sz="1856" spc="222">
              <a:solidFill>
                <a:srgbClr val="000000"/>
              </a:solidFill>
              <a:latin typeface="Courier New OS"/>
              <a:ea typeface="Courier New OS"/>
              <a:cs typeface="Courier New OS"/>
              <a:sym typeface="Courier New OS"/>
            </a:endParaRPr>
          </a:p>
          <a:p>
            <a:pPr algn="l">
              <a:lnSpc>
                <a:spcPts val="2599"/>
              </a:lnSpc>
              <a:spcBef>
                <a:spcPct val="0"/>
              </a:spcBef>
            </a:pPr>
            <a:r>
              <a:rPr lang="en-US" sz="1856" spc="222">
                <a:solidFill>
                  <a:srgbClr val="000000"/>
                </a:solidFill>
                <a:latin typeface="Courier New OS"/>
                <a:ea typeface="Courier New OS"/>
                <a:cs typeface="Courier New OS"/>
                <a:sym typeface="Courier New OS"/>
              </a:rPr>
              <a:t>MULTILAYERSWITCH(CONFIG)# INT FA0/9 MULTILAYERSWITCH(CONFIG-IF)# SWITCHPORT MODE TRUNK</a:t>
            </a:r>
          </a:p>
          <a:p>
            <a:pPr algn="l">
              <a:lnSpc>
                <a:spcPts val="2599"/>
              </a:lnSpc>
              <a:spcBef>
                <a:spcPct val="0"/>
              </a:spcBef>
            </a:pPr>
            <a:r>
              <a:rPr lang="en-US" sz="1856" spc="222">
                <a:solidFill>
                  <a:srgbClr val="000000"/>
                </a:solidFill>
                <a:latin typeface="Courier New OS"/>
                <a:ea typeface="Courier New OS"/>
                <a:cs typeface="Courier New OS"/>
                <a:sym typeface="Courier New OS"/>
              </a:rPr>
              <a:t>MULTILAYERSWITCH(CONFIG-IF) SWITCHPORT TRUNK ALLOWED VLAN 1,2,3,4,5,6,7 </a:t>
            </a:r>
          </a:p>
          <a:p>
            <a:pPr algn="l">
              <a:lnSpc>
                <a:spcPts val="2599"/>
              </a:lnSpc>
              <a:spcBef>
                <a:spcPct val="0"/>
              </a:spcBef>
            </a:pPr>
            <a:r>
              <a:rPr lang="en-US" sz="1856" spc="222">
                <a:solidFill>
                  <a:srgbClr val="000000"/>
                </a:solidFill>
                <a:latin typeface="Courier New OS"/>
                <a:ea typeface="Courier New OS"/>
                <a:cs typeface="Courier New OS"/>
                <a:sym typeface="Courier New OS"/>
              </a:rPr>
              <a:t>MULTILAYERSWITCH(CONFIG-IF)# EXIT</a:t>
            </a:r>
          </a:p>
          <a:p>
            <a:pPr algn="l">
              <a:lnSpc>
                <a:spcPts val="2599"/>
              </a:lnSpc>
              <a:spcBef>
                <a:spcPct val="0"/>
              </a:spcBef>
            </a:pPr>
            <a:endParaRPr lang="en-US" sz="1856" spc="222">
              <a:solidFill>
                <a:srgbClr val="000000"/>
              </a:solidFill>
              <a:latin typeface="Courier New OS"/>
              <a:ea typeface="Courier New OS"/>
              <a:cs typeface="Courier New OS"/>
              <a:sym typeface="Courier New OS"/>
            </a:endParaRPr>
          </a:p>
          <a:p>
            <a:pPr algn="l">
              <a:lnSpc>
                <a:spcPts val="2599"/>
              </a:lnSpc>
              <a:spcBef>
                <a:spcPct val="0"/>
              </a:spcBef>
            </a:pPr>
            <a:endParaRPr lang="en-US" sz="1856" spc="222">
              <a:solidFill>
                <a:srgbClr val="000000"/>
              </a:solidFill>
              <a:latin typeface="Courier New OS"/>
              <a:ea typeface="Courier New OS"/>
              <a:cs typeface="Courier New OS"/>
              <a:sym typeface="Courier New OS"/>
            </a:endParaRPr>
          </a:p>
          <a:p>
            <a:pPr algn="l">
              <a:lnSpc>
                <a:spcPts val="2599"/>
              </a:lnSpc>
              <a:spcBef>
                <a:spcPct val="0"/>
              </a:spcBef>
            </a:pPr>
            <a:endParaRPr lang="en-US" sz="1856" spc="222">
              <a:solidFill>
                <a:srgbClr val="000000"/>
              </a:solidFill>
              <a:latin typeface="Courier New OS"/>
              <a:ea typeface="Courier New OS"/>
              <a:cs typeface="Courier New OS"/>
              <a:sym typeface="Courier New OS"/>
            </a:endParaRPr>
          </a:p>
          <a:p>
            <a:pPr algn="l">
              <a:lnSpc>
                <a:spcPts val="2599"/>
              </a:lnSpc>
              <a:spcBef>
                <a:spcPct val="0"/>
              </a:spcBef>
            </a:pPr>
            <a:endParaRPr lang="en-US" sz="1856" spc="222">
              <a:solidFill>
                <a:srgbClr val="000000"/>
              </a:solidFill>
              <a:latin typeface="Courier New OS"/>
              <a:ea typeface="Courier New OS"/>
              <a:cs typeface="Courier New OS"/>
              <a:sym typeface="Courier New OS"/>
            </a:endParaRPr>
          </a:p>
          <a:p>
            <a:pPr algn="l">
              <a:lnSpc>
                <a:spcPts val="2599"/>
              </a:lnSpc>
              <a:spcBef>
                <a:spcPct val="0"/>
              </a:spcBef>
            </a:pPr>
            <a:endParaRPr lang="en-US" sz="1856" spc="222">
              <a:solidFill>
                <a:srgbClr val="000000"/>
              </a:solidFill>
              <a:latin typeface="Courier New OS"/>
              <a:ea typeface="Courier New OS"/>
              <a:cs typeface="Courier New OS"/>
              <a:sym typeface="Courier New OS"/>
            </a:endParaRPr>
          </a:p>
          <a:p>
            <a:pPr algn="l">
              <a:lnSpc>
                <a:spcPts val="2599"/>
              </a:lnSpc>
              <a:spcBef>
                <a:spcPct val="0"/>
              </a:spcBef>
            </a:pPr>
            <a:endParaRPr lang="en-US" sz="1856" spc="222">
              <a:solidFill>
                <a:srgbClr val="000000"/>
              </a:solidFill>
              <a:latin typeface="Courier New OS"/>
              <a:ea typeface="Courier New OS"/>
              <a:cs typeface="Courier New OS"/>
              <a:sym typeface="Courier New OS"/>
            </a:endParaRPr>
          </a:p>
          <a:p>
            <a:pPr algn="l">
              <a:lnSpc>
                <a:spcPts val="2599"/>
              </a:lnSpc>
              <a:spcBef>
                <a:spcPct val="0"/>
              </a:spcBef>
            </a:pPr>
            <a:endParaRPr lang="en-US" sz="1856" spc="222">
              <a:solidFill>
                <a:srgbClr val="000000"/>
              </a:solidFill>
              <a:latin typeface="Courier New OS"/>
              <a:ea typeface="Courier New OS"/>
              <a:cs typeface="Courier New OS"/>
              <a:sym typeface="Courier New OS"/>
            </a:endParaRPr>
          </a:p>
          <a:p>
            <a:pPr algn="l">
              <a:lnSpc>
                <a:spcPts val="2599"/>
              </a:lnSpc>
              <a:spcBef>
                <a:spcPct val="0"/>
              </a:spcBef>
            </a:pPr>
            <a:endParaRPr lang="en-US" sz="1856" spc="222">
              <a:solidFill>
                <a:srgbClr val="000000"/>
              </a:solidFill>
              <a:latin typeface="Courier New OS"/>
              <a:ea typeface="Courier New OS"/>
              <a:cs typeface="Courier New OS"/>
              <a:sym typeface="Courier New OS"/>
            </a:endParaRPr>
          </a:p>
          <a:p>
            <a:pPr algn="l">
              <a:lnSpc>
                <a:spcPts val="2599"/>
              </a:lnSpc>
              <a:spcBef>
                <a:spcPct val="0"/>
              </a:spcBef>
            </a:pPr>
            <a:endParaRPr lang="en-US" sz="1856" spc="222">
              <a:solidFill>
                <a:srgbClr val="000000"/>
              </a:solidFill>
              <a:latin typeface="Courier New OS"/>
              <a:ea typeface="Courier New OS"/>
              <a:cs typeface="Courier New OS"/>
              <a:sym typeface="Courier New OS"/>
            </a:endParaRPr>
          </a:p>
          <a:p>
            <a:pPr algn="l">
              <a:lnSpc>
                <a:spcPts val="2599"/>
              </a:lnSpc>
              <a:spcBef>
                <a:spcPct val="0"/>
              </a:spcBef>
            </a:pPr>
            <a:endParaRPr lang="en-US" sz="1856" spc="222">
              <a:solidFill>
                <a:srgbClr val="000000"/>
              </a:solidFill>
              <a:latin typeface="Courier New OS"/>
              <a:ea typeface="Courier New OS"/>
              <a:cs typeface="Courier New OS"/>
              <a:sym typeface="Courier New OS"/>
            </a:endParaRPr>
          </a:p>
          <a:p>
            <a:pPr algn="l">
              <a:lnSpc>
                <a:spcPts val="2599"/>
              </a:lnSpc>
              <a:spcBef>
                <a:spcPct val="0"/>
              </a:spcBef>
            </a:pPr>
            <a:endParaRPr lang="en-US" sz="1856" spc="222">
              <a:solidFill>
                <a:srgbClr val="000000"/>
              </a:solidFill>
              <a:latin typeface="Courier New OS"/>
              <a:ea typeface="Courier New OS"/>
              <a:cs typeface="Courier New OS"/>
              <a:sym typeface="Courier New OS"/>
            </a:endParaRPr>
          </a:p>
          <a:p>
            <a:pPr algn="l">
              <a:lnSpc>
                <a:spcPts val="2599"/>
              </a:lnSpc>
              <a:spcBef>
                <a:spcPct val="0"/>
              </a:spcBef>
            </a:pPr>
            <a:endParaRPr lang="en-US" sz="1856" spc="222">
              <a:solidFill>
                <a:srgbClr val="000000"/>
              </a:solidFill>
              <a:latin typeface="Courier New OS"/>
              <a:ea typeface="Courier New OS"/>
              <a:cs typeface="Courier New OS"/>
              <a:sym typeface="Courier New OS"/>
            </a:endParaRPr>
          </a:p>
        </p:txBody>
      </p:sp>
      <p:sp>
        <p:nvSpPr>
          <p:cNvPr id="12" name="TextBox 12"/>
          <p:cNvSpPr txBox="1"/>
          <p:nvPr/>
        </p:nvSpPr>
        <p:spPr>
          <a:xfrm>
            <a:off x="2645855" y="123173"/>
            <a:ext cx="12240220" cy="706925"/>
          </a:xfrm>
          <a:prstGeom prst="rect">
            <a:avLst/>
          </a:prstGeom>
        </p:spPr>
        <p:txBody>
          <a:bodyPr lIns="0" tIns="0" rIns="0" bIns="0" rtlCol="0" anchor="t">
            <a:spAutoFit/>
          </a:bodyPr>
          <a:lstStyle/>
          <a:p>
            <a:pPr algn="ctr">
              <a:lnSpc>
                <a:spcPts val="6127"/>
              </a:lnSpc>
              <a:spcBef>
                <a:spcPct val="0"/>
              </a:spcBef>
            </a:pPr>
            <a:r>
              <a:rPr lang="en-US" sz="4000">
                <a:solidFill>
                  <a:srgbClr val="000000"/>
                </a:solidFill>
                <a:latin typeface="Times New Roman" panose="02020603050405020304" pitchFamily="18" charset="0"/>
                <a:ea typeface="Canva Sans"/>
                <a:cs typeface="Times New Roman" panose="02020603050405020304" pitchFamily="18" charset="0"/>
                <a:sym typeface="Canva Sans"/>
              </a:rPr>
              <a:t>CẤU HÌNH TRUNK TRÊN CÁC SWITCH LAYER 3</a:t>
            </a:r>
          </a:p>
        </p:txBody>
      </p:sp>
    </p:spTree>
  </p:cSld>
  <p:clrMapOvr>
    <a:masterClrMapping/>
  </p:clrMapOvr>
  <mc:AlternateContent xmlns:mc="http://schemas.openxmlformats.org/markup-compatibility/2006">
    <mc:Choice xmlns:p159="http://schemas.microsoft.com/office/powerpoint/2015/09/main" Requires="p159">
      <p:transition spd="slow" p14:dur="2000">
        <p159:morph option="byObject"/>
      </p:transition>
    </mc:Choice>
    <mc:Fallback>
      <p:transition spd="slow">
        <p:fade/>
      </p:transition>
    </mc:Fallback>
  </mc:AlternateContent>
  <p:timing/>
</p:sld>
</file>

<file path=ppt/slides/slide19.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bg>
      <p:bgPr>
        <a:solidFill>
          <a:srgbClr val="FFF8ED"/>
        </a:solidFill>
        <a:effectLst/>
      </p:bgPr>
    </p:bg>
    <p:spTree>
      <p:nvGrpSpPr>
        <p:cNvPr id="1" name=""/>
        <p:cNvGrpSpPr/>
        <p:nvPr/>
      </p:nvGrpSpPr>
      <p:grpSpPr>
        <a:xfrm>
          <a:off x="0" y="0"/>
          <a:ext cx="0" cy="0"/>
        </a:xfrm>
      </p:grpSpPr>
      <p:sp>
        <p:nvSpPr>
          <p:cNvPr id="2" name="Freeform 2"/>
          <p:cNvSpPr/>
          <p:nvPr/>
        </p:nvSpPr>
        <p:spPr>
          <a:xfrm>
            <a:off x="-2684518" y="2387704"/>
            <a:ext cx="4579532" cy="4579532"/>
          </a:xfrm>
          <a:custGeom>
            <a:rect l="l" t="t" r="r" b="b"/>
            <a:pathLst>
              <a:path w="4579532" h="4579532">
                <a:moveTo>
                  <a:pt x="0" y="0"/>
                </a:moveTo>
                <a:lnTo>
                  <a:pt x="4579532" y="0"/>
                </a:lnTo>
                <a:lnTo>
                  <a:pt x="4579532" y="4579532"/>
                </a:lnTo>
                <a:lnTo>
                  <a:pt x="0" y="45795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860050" y="4542708"/>
            <a:ext cx="1785805" cy="1618385"/>
          </a:xfrm>
          <a:custGeom>
            <a:rect l="l" t="t" r="r" b="b"/>
            <a:pathLst>
              <a:path w="1785805" h="1618385">
                <a:moveTo>
                  <a:pt x="0" y="0"/>
                </a:moveTo>
                <a:lnTo>
                  <a:pt x="1785805" y="0"/>
                </a:lnTo>
                <a:lnTo>
                  <a:pt x="1785805" y="1618385"/>
                </a:lnTo>
                <a:lnTo>
                  <a:pt x="0" y="161838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a:off x="16927821" y="8450151"/>
            <a:ext cx="3320177" cy="3320177"/>
          </a:xfrm>
          <a:custGeom>
            <a:rect l="l" t="t" r="r" b="b"/>
            <a:pathLst>
              <a:path w="3320177" h="3320177">
                <a:moveTo>
                  <a:pt x="0" y="0"/>
                </a:moveTo>
                <a:lnTo>
                  <a:pt x="3320177" y="0"/>
                </a:lnTo>
                <a:lnTo>
                  <a:pt x="3320177" y="3320177"/>
                </a:lnTo>
                <a:lnTo>
                  <a:pt x="0" y="332017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5" name="Freeform 5"/>
          <p:cNvSpPr/>
          <p:nvPr/>
        </p:nvSpPr>
        <p:spPr>
          <a:xfrm>
            <a:off x="15695999" y="7055351"/>
            <a:ext cx="1143736" cy="1394800"/>
          </a:xfrm>
          <a:custGeom>
            <a:rect l="l" t="t" r="r" b="b"/>
            <a:pathLst>
              <a:path w="1143736" h="1394800">
                <a:moveTo>
                  <a:pt x="0" y="0"/>
                </a:moveTo>
                <a:lnTo>
                  <a:pt x="1143736" y="0"/>
                </a:lnTo>
                <a:lnTo>
                  <a:pt x="1143736" y="1394800"/>
                </a:lnTo>
                <a:lnTo>
                  <a:pt x="0" y="139480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6" name="Freeform 6"/>
          <p:cNvSpPr/>
          <p:nvPr/>
        </p:nvSpPr>
        <p:spPr>
          <a:xfrm>
            <a:off x="16267867" y="3825024"/>
            <a:ext cx="2414918" cy="1267832"/>
          </a:xfrm>
          <a:custGeom>
            <a:rect l="l" t="t" r="r" b="b"/>
            <a:pathLst>
              <a:path w="2414918" h="1267832">
                <a:moveTo>
                  <a:pt x="0" y="0"/>
                </a:moveTo>
                <a:lnTo>
                  <a:pt x="2414918" y="0"/>
                </a:lnTo>
                <a:lnTo>
                  <a:pt x="2414918" y="1267831"/>
                </a:lnTo>
                <a:lnTo>
                  <a:pt x="0" y="1267831"/>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7" name="Freeform 7"/>
          <p:cNvSpPr/>
          <p:nvPr/>
        </p:nvSpPr>
        <p:spPr>
          <a:xfrm>
            <a:off x="430568" y="7787551"/>
            <a:ext cx="858965" cy="4114800"/>
          </a:xfrm>
          <a:custGeom>
            <a:rect l="l" t="t" r="r" b="b"/>
            <a:pathLst>
              <a:path w="858965" h="4114800">
                <a:moveTo>
                  <a:pt x="0" y="0"/>
                </a:moveTo>
                <a:lnTo>
                  <a:pt x="858964" y="0"/>
                </a:lnTo>
                <a:lnTo>
                  <a:pt x="858964" y="4114800"/>
                </a:lnTo>
                <a:lnTo>
                  <a:pt x="0" y="411480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8" name="Freeform 8"/>
          <p:cNvSpPr/>
          <p:nvPr/>
        </p:nvSpPr>
        <p:spPr>
          <a:xfrm>
            <a:off x="16267867" y="-24205"/>
            <a:ext cx="1792366" cy="1792366"/>
          </a:xfrm>
          <a:custGeom>
            <a:rect l="l" t="t" r="r" b="b"/>
            <a:pathLst>
              <a:path w="1792366" h="1792366">
                <a:moveTo>
                  <a:pt x="0" y="0"/>
                </a:moveTo>
                <a:lnTo>
                  <a:pt x="1792366" y="0"/>
                </a:lnTo>
                <a:lnTo>
                  <a:pt x="1792366" y="1792366"/>
                </a:lnTo>
                <a:lnTo>
                  <a:pt x="0" y="1792366"/>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US"/>
          </a:p>
        </p:txBody>
      </p:sp>
      <p:sp>
        <p:nvSpPr>
          <p:cNvPr id="9" name="Freeform 9"/>
          <p:cNvSpPr/>
          <p:nvPr/>
        </p:nvSpPr>
        <p:spPr>
          <a:xfrm>
            <a:off x="-185773" y="379722"/>
            <a:ext cx="2661617" cy="998106"/>
          </a:xfrm>
          <a:custGeom>
            <a:rect l="l" t="t" r="r" b="b"/>
            <a:pathLst>
              <a:path w="2661617" h="998106">
                <a:moveTo>
                  <a:pt x="0" y="0"/>
                </a:moveTo>
                <a:lnTo>
                  <a:pt x="2661617" y="0"/>
                </a:lnTo>
                <a:lnTo>
                  <a:pt x="2661617" y="998107"/>
                </a:lnTo>
                <a:lnTo>
                  <a:pt x="0" y="998107"/>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en-US"/>
          </a:p>
        </p:txBody>
      </p:sp>
      <p:sp>
        <p:nvSpPr>
          <p:cNvPr id="10" name="Freeform 10"/>
          <p:cNvSpPr/>
          <p:nvPr/>
        </p:nvSpPr>
        <p:spPr>
          <a:xfrm>
            <a:off x="860050" y="1377829"/>
            <a:ext cx="7040721" cy="8353013"/>
          </a:xfrm>
          <a:custGeom>
            <a:rect l="l" t="t" r="r" b="b"/>
            <a:pathLst>
              <a:path w="7040721" h="8353013">
                <a:moveTo>
                  <a:pt x="0" y="0"/>
                </a:moveTo>
                <a:lnTo>
                  <a:pt x="7040721" y="0"/>
                </a:lnTo>
                <a:lnTo>
                  <a:pt x="7040721" y="8353012"/>
                </a:lnTo>
                <a:lnTo>
                  <a:pt x="0" y="8353012"/>
                </a:lnTo>
                <a:lnTo>
                  <a:pt x="0" y="0"/>
                </a:lnTo>
                <a:close/>
              </a:path>
            </a:pathLst>
          </a:custGeom>
          <a:blipFill>
            <a:blip r:embed="rId18">
              <a:extLst>
                <a:ext uri="{28A0092B-C50C-407E-A947-70E740481C1C}">
                  <a14:useLocalDpi xmlns:a14="http://schemas.microsoft.com/office/drawing/2010/main" val="0"/>
                </a:ext>
              </a:extLst>
            </a:blip>
            <a:stretch>
              <a:fillRect/>
            </a:stretch>
          </a:blipFill>
          <a:ln w="38100" cap="sq">
            <a:solidFill>
              <a:srgbClr val="000000"/>
            </a:solidFill>
            <a:prstDash val="solid"/>
            <a:miter/>
          </a:ln>
        </p:spPr>
        <p:txBody>
          <a:bodyPr/>
          <a:lstStyle/>
          <a:p>
            <a:endParaRPr lang="en-US"/>
          </a:p>
        </p:txBody>
      </p:sp>
      <p:sp>
        <p:nvSpPr>
          <p:cNvPr id="11" name="TextBox 11"/>
          <p:cNvSpPr txBox="1"/>
          <p:nvPr/>
        </p:nvSpPr>
        <p:spPr>
          <a:xfrm>
            <a:off x="8306002" y="1375971"/>
            <a:ext cx="9378395" cy="11657935"/>
          </a:xfrm>
          <a:prstGeom prst="rect">
            <a:avLst/>
          </a:prstGeom>
        </p:spPr>
        <p:txBody>
          <a:bodyPr lIns="0" tIns="0" rIns="0" bIns="0" rtlCol="0" anchor="t">
            <a:spAutoFit/>
          </a:bodyPr>
          <a:lstStyle/>
          <a:p>
            <a:pPr marL="400892" lvl="1" indent="-200446" algn="l">
              <a:lnSpc>
                <a:spcPts val="2599"/>
              </a:lnSpc>
              <a:spcBef>
                <a:spcPct val="0"/>
              </a:spcBef>
              <a:buFont typeface="Arial"/>
              <a:buChar char="•"/>
            </a:pPr>
            <a:r>
              <a:rPr lang="en-US" sz="1856">
                <a:solidFill>
                  <a:srgbClr val="000000"/>
                </a:solidFill>
                <a:latin typeface="Canva Sans"/>
                <a:ea typeface="Canva Sans"/>
                <a:cs typeface="Canva Sans"/>
                <a:sym typeface="Canva Sans"/>
              </a:rPr>
              <a:t> </a:t>
            </a:r>
            <a:r>
              <a:rPr lang="en-US" sz="1856" b="1">
                <a:solidFill>
                  <a:srgbClr val="000000"/>
                </a:solidFill>
                <a:latin typeface="Canva Sans Bold"/>
                <a:ea typeface="Canva Sans Bold"/>
                <a:cs typeface="Canva Sans Bold"/>
                <a:sym typeface="Canva Sans Bold"/>
              </a:rPr>
              <a:t>TRÊN  SWITCH LAYER 3 TẦNG 2: </a:t>
            </a:r>
          </a:p>
          <a:p>
            <a:pPr algn="l">
              <a:lnSpc>
                <a:spcPts val="2599"/>
              </a:lnSpc>
              <a:spcBef>
                <a:spcPct val="0"/>
              </a:spcBef>
            </a:pPr>
            <a:endParaRPr lang="en-US" sz="1856" b="1">
              <a:solidFill>
                <a:srgbClr val="000000"/>
              </a:solidFill>
              <a:latin typeface="Canva Sans Bold"/>
              <a:ea typeface="Canva Sans Bold"/>
              <a:cs typeface="Canva Sans Bold"/>
              <a:sym typeface="Canva Sans Bold"/>
            </a:endParaRPr>
          </a:p>
          <a:p>
            <a:pPr algn="l">
              <a:lnSpc>
                <a:spcPts val="2599"/>
              </a:lnSpc>
              <a:spcBef>
                <a:spcPct val="0"/>
              </a:spcBef>
            </a:pPr>
            <a:r>
              <a:rPr lang="en-US" sz="1856" spc="222">
                <a:solidFill>
                  <a:srgbClr val="000000"/>
                </a:solidFill>
                <a:latin typeface="Courier New OS"/>
                <a:ea typeface="Courier New OS"/>
                <a:cs typeface="Courier New OS"/>
                <a:sym typeface="Courier New OS"/>
              </a:rPr>
              <a:t>MULTILAYERSWITCH(CONFIG)# INT FA0/1 MULTILAYERSWITCH(CONFIG-IF)# SWITCHPORT MODE TRUNK</a:t>
            </a:r>
          </a:p>
          <a:p>
            <a:pPr algn="l">
              <a:lnSpc>
                <a:spcPts val="2599"/>
              </a:lnSpc>
              <a:spcBef>
                <a:spcPct val="0"/>
              </a:spcBef>
            </a:pPr>
            <a:r>
              <a:rPr lang="en-US" sz="1856" spc="222">
                <a:solidFill>
                  <a:srgbClr val="000000"/>
                </a:solidFill>
                <a:latin typeface="Courier New OS"/>
                <a:ea typeface="Courier New OS"/>
                <a:cs typeface="Courier New OS"/>
                <a:sym typeface="Courier New OS"/>
              </a:rPr>
              <a:t>MULTILAYERSWITCH(CONFIG-IF) SWITCHPORT TRUNK ALLOWED VLAN 1,2,3,4,5,6,7 </a:t>
            </a:r>
          </a:p>
          <a:p>
            <a:pPr algn="l">
              <a:lnSpc>
                <a:spcPts val="2599"/>
              </a:lnSpc>
              <a:spcBef>
                <a:spcPct val="0"/>
              </a:spcBef>
            </a:pPr>
            <a:r>
              <a:rPr lang="en-US" sz="1856" spc="222">
                <a:solidFill>
                  <a:srgbClr val="000000"/>
                </a:solidFill>
                <a:latin typeface="Courier New OS"/>
                <a:ea typeface="Courier New OS"/>
                <a:cs typeface="Courier New OS"/>
                <a:sym typeface="Courier New OS"/>
              </a:rPr>
              <a:t>MULTILAYERSWITCH(CONFIG-IF)# EXIT</a:t>
            </a:r>
          </a:p>
          <a:p>
            <a:pPr algn="l">
              <a:lnSpc>
                <a:spcPts val="2599"/>
              </a:lnSpc>
              <a:spcBef>
                <a:spcPct val="0"/>
              </a:spcBef>
            </a:pPr>
            <a:endParaRPr lang="en-US" sz="1856" spc="222">
              <a:solidFill>
                <a:srgbClr val="000000"/>
              </a:solidFill>
              <a:latin typeface="Courier New OS"/>
              <a:ea typeface="Courier New OS"/>
              <a:cs typeface="Courier New OS"/>
              <a:sym typeface="Courier New OS"/>
            </a:endParaRPr>
          </a:p>
          <a:p>
            <a:pPr algn="l">
              <a:lnSpc>
                <a:spcPts val="2599"/>
              </a:lnSpc>
              <a:spcBef>
                <a:spcPct val="0"/>
              </a:spcBef>
            </a:pPr>
            <a:r>
              <a:rPr lang="en-US" sz="1856" spc="222">
                <a:solidFill>
                  <a:srgbClr val="000000"/>
                </a:solidFill>
                <a:latin typeface="Courier New OS"/>
                <a:ea typeface="Courier New OS"/>
                <a:cs typeface="Courier New OS"/>
                <a:sym typeface="Courier New OS"/>
              </a:rPr>
              <a:t>MULTILAYERSWITCH(CONFIG)# INT FA0/2 MULTILAYERSWITCH(CONFIG-IF)# SWITCHPORT MODE TRUNK</a:t>
            </a:r>
          </a:p>
          <a:p>
            <a:pPr algn="l">
              <a:lnSpc>
                <a:spcPts val="2599"/>
              </a:lnSpc>
              <a:spcBef>
                <a:spcPct val="0"/>
              </a:spcBef>
            </a:pPr>
            <a:r>
              <a:rPr lang="en-US" sz="1856" spc="222">
                <a:solidFill>
                  <a:srgbClr val="000000"/>
                </a:solidFill>
                <a:latin typeface="Courier New OS"/>
                <a:ea typeface="Courier New OS"/>
                <a:cs typeface="Courier New OS"/>
                <a:sym typeface="Courier New OS"/>
              </a:rPr>
              <a:t>MULTILAYERSWITCH(CONFIG-IF) SWITCHPORT TRUNK ALLOWED VLAN 1,2,3,4,5,6,7 </a:t>
            </a:r>
          </a:p>
          <a:p>
            <a:pPr algn="l">
              <a:lnSpc>
                <a:spcPts val="2599"/>
              </a:lnSpc>
              <a:spcBef>
                <a:spcPct val="0"/>
              </a:spcBef>
            </a:pPr>
            <a:r>
              <a:rPr lang="en-US" sz="1856" spc="222">
                <a:solidFill>
                  <a:srgbClr val="000000"/>
                </a:solidFill>
                <a:latin typeface="Courier New OS"/>
                <a:ea typeface="Courier New OS"/>
                <a:cs typeface="Courier New OS"/>
                <a:sym typeface="Courier New OS"/>
              </a:rPr>
              <a:t>MULTILAYERSWITCH(CONFIG-IF)# EXIT</a:t>
            </a:r>
          </a:p>
          <a:p>
            <a:pPr algn="l">
              <a:lnSpc>
                <a:spcPts val="2599"/>
              </a:lnSpc>
              <a:spcBef>
                <a:spcPct val="0"/>
              </a:spcBef>
            </a:pPr>
            <a:endParaRPr lang="en-US" sz="1856" spc="222">
              <a:solidFill>
                <a:srgbClr val="000000"/>
              </a:solidFill>
              <a:latin typeface="Courier New OS"/>
              <a:ea typeface="Courier New OS"/>
              <a:cs typeface="Courier New OS"/>
              <a:sym typeface="Courier New OS"/>
            </a:endParaRPr>
          </a:p>
          <a:p>
            <a:pPr algn="l">
              <a:lnSpc>
                <a:spcPts val="2599"/>
              </a:lnSpc>
              <a:spcBef>
                <a:spcPct val="0"/>
              </a:spcBef>
            </a:pPr>
            <a:r>
              <a:rPr lang="en-US" sz="1856" spc="222">
                <a:solidFill>
                  <a:srgbClr val="000000"/>
                </a:solidFill>
                <a:latin typeface="Courier New OS"/>
                <a:ea typeface="Courier New OS"/>
                <a:cs typeface="Courier New OS"/>
                <a:sym typeface="Courier New OS"/>
              </a:rPr>
              <a:t>MULTILAYERSWITCH(CONFIG)# INT FA0/5 MULTILAYERSWITCH(CONFIG-IF)# SWITCHPORT MODE TRUNK</a:t>
            </a:r>
          </a:p>
          <a:p>
            <a:pPr algn="l">
              <a:lnSpc>
                <a:spcPts val="2599"/>
              </a:lnSpc>
              <a:spcBef>
                <a:spcPct val="0"/>
              </a:spcBef>
            </a:pPr>
            <a:r>
              <a:rPr lang="en-US" sz="1856" spc="222">
                <a:solidFill>
                  <a:srgbClr val="000000"/>
                </a:solidFill>
                <a:latin typeface="Courier New OS"/>
                <a:ea typeface="Courier New OS"/>
                <a:cs typeface="Courier New OS"/>
                <a:sym typeface="Courier New OS"/>
              </a:rPr>
              <a:t>MULTILAYERSWITCH(CONFIG-IF) SWITCHPORT TRUNK ALLOWED VLAN 1,2,3,4,5,6,7 </a:t>
            </a:r>
          </a:p>
          <a:p>
            <a:pPr algn="l">
              <a:lnSpc>
                <a:spcPts val="2599"/>
              </a:lnSpc>
              <a:spcBef>
                <a:spcPct val="0"/>
              </a:spcBef>
            </a:pPr>
            <a:r>
              <a:rPr lang="en-US" sz="1856" spc="222">
                <a:solidFill>
                  <a:srgbClr val="000000"/>
                </a:solidFill>
                <a:latin typeface="Courier New OS"/>
                <a:ea typeface="Courier New OS"/>
                <a:cs typeface="Courier New OS"/>
                <a:sym typeface="Courier New OS"/>
              </a:rPr>
              <a:t>MULTILAYERSWITCH(CONFIG-IF)# EXIT</a:t>
            </a:r>
          </a:p>
          <a:p>
            <a:pPr algn="l">
              <a:lnSpc>
                <a:spcPts val="2599"/>
              </a:lnSpc>
              <a:spcBef>
                <a:spcPct val="0"/>
              </a:spcBef>
            </a:pPr>
            <a:endParaRPr lang="en-US" sz="1856" spc="222">
              <a:solidFill>
                <a:srgbClr val="000000"/>
              </a:solidFill>
              <a:latin typeface="Courier New OS"/>
              <a:ea typeface="Courier New OS"/>
              <a:cs typeface="Courier New OS"/>
              <a:sym typeface="Courier New OS"/>
            </a:endParaRPr>
          </a:p>
          <a:p>
            <a:pPr algn="l">
              <a:lnSpc>
                <a:spcPts val="2599"/>
              </a:lnSpc>
              <a:spcBef>
                <a:spcPct val="0"/>
              </a:spcBef>
            </a:pPr>
            <a:r>
              <a:rPr lang="en-US" sz="1856" spc="222">
                <a:solidFill>
                  <a:srgbClr val="000000"/>
                </a:solidFill>
                <a:latin typeface="Courier New OS"/>
                <a:ea typeface="Courier New OS"/>
                <a:cs typeface="Courier New OS"/>
                <a:sym typeface="Courier New OS"/>
              </a:rPr>
              <a:t>MULTILAYERSWITCH(CONFIG)# INT FA0/10 MULTILAYERSWITCH(CONFIG-IF)# SWITCHPORT MODE TRUNK</a:t>
            </a:r>
          </a:p>
          <a:p>
            <a:pPr algn="l">
              <a:lnSpc>
                <a:spcPts val="2599"/>
              </a:lnSpc>
              <a:spcBef>
                <a:spcPct val="0"/>
              </a:spcBef>
            </a:pPr>
            <a:r>
              <a:rPr lang="en-US" sz="1856" spc="222">
                <a:solidFill>
                  <a:srgbClr val="000000"/>
                </a:solidFill>
                <a:latin typeface="Courier New OS"/>
                <a:ea typeface="Courier New OS"/>
                <a:cs typeface="Courier New OS"/>
                <a:sym typeface="Courier New OS"/>
              </a:rPr>
              <a:t>MULTILAYERSWITCH(CONFIG-IF) SWITCHPORT TRUNK ALLOWED VLAN 1,2,3,4,5,6,7</a:t>
            </a:r>
          </a:p>
          <a:p>
            <a:pPr algn="l">
              <a:lnSpc>
                <a:spcPts val="2599"/>
              </a:lnSpc>
              <a:spcBef>
                <a:spcPct val="0"/>
              </a:spcBef>
            </a:pPr>
            <a:r>
              <a:rPr lang="en-US" sz="1856" spc="222">
                <a:solidFill>
                  <a:srgbClr val="000000"/>
                </a:solidFill>
                <a:latin typeface="Courier New OS"/>
                <a:ea typeface="Courier New OS"/>
                <a:cs typeface="Courier New OS"/>
                <a:sym typeface="Courier New OS"/>
              </a:rPr>
              <a:t>MULTILAYERSWITCH(CONFIG-IF)# EXIT</a:t>
            </a:r>
          </a:p>
          <a:p>
            <a:pPr algn="l">
              <a:lnSpc>
                <a:spcPts val="2599"/>
              </a:lnSpc>
              <a:spcBef>
                <a:spcPct val="0"/>
              </a:spcBef>
            </a:pPr>
            <a:endParaRPr lang="en-US" sz="1856" spc="222">
              <a:solidFill>
                <a:srgbClr val="000000"/>
              </a:solidFill>
              <a:latin typeface="Courier New OS"/>
              <a:ea typeface="Courier New OS"/>
              <a:cs typeface="Courier New OS"/>
              <a:sym typeface="Courier New OS"/>
            </a:endParaRPr>
          </a:p>
          <a:p>
            <a:pPr algn="l">
              <a:lnSpc>
                <a:spcPts val="2599"/>
              </a:lnSpc>
              <a:spcBef>
                <a:spcPct val="0"/>
              </a:spcBef>
            </a:pPr>
            <a:endParaRPr lang="en-US" sz="1856" spc="222">
              <a:solidFill>
                <a:srgbClr val="000000"/>
              </a:solidFill>
              <a:latin typeface="Courier New OS"/>
              <a:ea typeface="Courier New OS"/>
              <a:cs typeface="Courier New OS"/>
              <a:sym typeface="Courier New OS"/>
            </a:endParaRPr>
          </a:p>
          <a:p>
            <a:pPr algn="l">
              <a:lnSpc>
                <a:spcPts val="2599"/>
              </a:lnSpc>
              <a:spcBef>
                <a:spcPct val="0"/>
              </a:spcBef>
            </a:pPr>
            <a:endParaRPr lang="en-US" sz="1856" spc="222">
              <a:solidFill>
                <a:srgbClr val="000000"/>
              </a:solidFill>
              <a:latin typeface="Courier New OS"/>
              <a:ea typeface="Courier New OS"/>
              <a:cs typeface="Courier New OS"/>
              <a:sym typeface="Courier New OS"/>
            </a:endParaRPr>
          </a:p>
          <a:p>
            <a:pPr algn="l">
              <a:lnSpc>
                <a:spcPts val="2599"/>
              </a:lnSpc>
              <a:spcBef>
                <a:spcPct val="0"/>
              </a:spcBef>
            </a:pPr>
            <a:endParaRPr lang="en-US" sz="1856" spc="222">
              <a:solidFill>
                <a:srgbClr val="000000"/>
              </a:solidFill>
              <a:latin typeface="Courier New OS"/>
              <a:ea typeface="Courier New OS"/>
              <a:cs typeface="Courier New OS"/>
              <a:sym typeface="Courier New OS"/>
            </a:endParaRPr>
          </a:p>
          <a:p>
            <a:pPr algn="l">
              <a:lnSpc>
                <a:spcPts val="2599"/>
              </a:lnSpc>
              <a:spcBef>
                <a:spcPct val="0"/>
              </a:spcBef>
            </a:pPr>
            <a:endParaRPr lang="en-US" sz="1856" spc="222">
              <a:solidFill>
                <a:srgbClr val="000000"/>
              </a:solidFill>
              <a:latin typeface="Courier New OS"/>
              <a:ea typeface="Courier New OS"/>
              <a:cs typeface="Courier New OS"/>
              <a:sym typeface="Courier New OS"/>
            </a:endParaRPr>
          </a:p>
          <a:p>
            <a:pPr algn="l">
              <a:lnSpc>
                <a:spcPts val="2599"/>
              </a:lnSpc>
              <a:spcBef>
                <a:spcPct val="0"/>
              </a:spcBef>
            </a:pPr>
            <a:endParaRPr lang="en-US" sz="1856" spc="222">
              <a:solidFill>
                <a:srgbClr val="000000"/>
              </a:solidFill>
              <a:latin typeface="Courier New OS"/>
              <a:ea typeface="Courier New OS"/>
              <a:cs typeface="Courier New OS"/>
              <a:sym typeface="Courier New OS"/>
            </a:endParaRPr>
          </a:p>
          <a:p>
            <a:pPr algn="l">
              <a:lnSpc>
                <a:spcPts val="2599"/>
              </a:lnSpc>
              <a:spcBef>
                <a:spcPct val="0"/>
              </a:spcBef>
            </a:pPr>
            <a:endParaRPr lang="en-US" sz="1856" spc="222">
              <a:solidFill>
                <a:srgbClr val="000000"/>
              </a:solidFill>
              <a:latin typeface="Courier New OS"/>
              <a:ea typeface="Courier New OS"/>
              <a:cs typeface="Courier New OS"/>
              <a:sym typeface="Courier New OS"/>
            </a:endParaRPr>
          </a:p>
          <a:p>
            <a:pPr algn="l">
              <a:lnSpc>
                <a:spcPts val="2599"/>
              </a:lnSpc>
              <a:spcBef>
                <a:spcPct val="0"/>
              </a:spcBef>
            </a:pPr>
            <a:endParaRPr lang="en-US" sz="1856" spc="222">
              <a:solidFill>
                <a:srgbClr val="000000"/>
              </a:solidFill>
              <a:latin typeface="Courier New OS"/>
              <a:ea typeface="Courier New OS"/>
              <a:cs typeface="Courier New OS"/>
              <a:sym typeface="Courier New OS"/>
            </a:endParaRPr>
          </a:p>
          <a:p>
            <a:pPr algn="l">
              <a:lnSpc>
                <a:spcPts val="2599"/>
              </a:lnSpc>
              <a:spcBef>
                <a:spcPct val="0"/>
              </a:spcBef>
            </a:pPr>
            <a:endParaRPr lang="en-US" sz="1856" spc="222">
              <a:solidFill>
                <a:srgbClr val="000000"/>
              </a:solidFill>
              <a:latin typeface="Courier New OS"/>
              <a:ea typeface="Courier New OS"/>
              <a:cs typeface="Courier New OS"/>
              <a:sym typeface="Courier New OS"/>
            </a:endParaRPr>
          </a:p>
          <a:p>
            <a:pPr algn="l">
              <a:lnSpc>
                <a:spcPts val="2599"/>
              </a:lnSpc>
              <a:spcBef>
                <a:spcPct val="0"/>
              </a:spcBef>
            </a:pPr>
            <a:endParaRPr lang="en-US" sz="1856" spc="222">
              <a:solidFill>
                <a:srgbClr val="000000"/>
              </a:solidFill>
              <a:latin typeface="Courier New OS"/>
              <a:ea typeface="Courier New OS"/>
              <a:cs typeface="Courier New OS"/>
              <a:sym typeface="Courier New OS"/>
            </a:endParaRPr>
          </a:p>
        </p:txBody>
      </p:sp>
      <p:sp>
        <p:nvSpPr>
          <p:cNvPr id="12" name="TextBox 12"/>
          <p:cNvSpPr txBox="1"/>
          <p:nvPr/>
        </p:nvSpPr>
        <p:spPr>
          <a:xfrm>
            <a:off x="3023890" y="284472"/>
            <a:ext cx="12240220" cy="706925"/>
          </a:xfrm>
          <a:prstGeom prst="rect">
            <a:avLst/>
          </a:prstGeom>
        </p:spPr>
        <p:txBody>
          <a:bodyPr lIns="0" tIns="0" rIns="0" bIns="0" rtlCol="0" anchor="t">
            <a:spAutoFit/>
          </a:bodyPr>
          <a:lstStyle/>
          <a:p>
            <a:pPr algn="ctr">
              <a:lnSpc>
                <a:spcPts val="6127"/>
              </a:lnSpc>
              <a:spcBef>
                <a:spcPct val="0"/>
              </a:spcBef>
            </a:pPr>
            <a:r>
              <a:rPr lang="en-US" sz="4000">
                <a:solidFill>
                  <a:srgbClr val="000000"/>
                </a:solidFill>
                <a:latin typeface="Times New Roman" panose="02020603050405020304" pitchFamily="18" charset="0"/>
                <a:ea typeface="Canva Sans"/>
                <a:cs typeface="Times New Roman" panose="02020603050405020304" pitchFamily="18" charset="0"/>
                <a:sym typeface="Canva Sans"/>
              </a:rPr>
              <a:t>CẤU HÌNH TRUNK TRÊN CÁC SWITCH LAYER 3</a:t>
            </a:r>
          </a:p>
        </p:txBody>
      </p:sp>
    </p:spTree>
  </p:cSld>
  <p:clrMapOvr>
    <a:masterClrMapping/>
  </p:clrMapOvr>
  <mc:AlternateContent xmlns:mc="http://schemas.openxmlformats.org/markup-compatibility/2006">
    <mc:Choice xmlns:p159="http://schemas.microsoft.com/office/powerpoint/2015/09/main" Requires="p159">
      <p:transition spd="slow" p14:dur="2000">
        <p159:morph option="byObject"/>
      </p:transition>
    </mc:Choice>
    <mc:Fallback>
      <p:transition spd="slow">
        <p:fade/>
      </p:transition>
    </mc:Fallback>
  </mc:AlternateContent>
  <p:timing/>
</p:sld>
</file>

<file path=ppt/slides/slide2.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bg>
      <p:bgPr>
        <a:solidFill>
          <a:srgbClr val="FFF8ED"/>
        </a:solidFill>
        <a:effectLst/>
      </p:bgPr>
    </p:bg>
    <p:spTree>
      <p:nvGrpSpPr>
        <p:cNvPr id="1" name=""/>
        <p:cNvGrpSpPr/>
        <p:nvPr/>
      </p:nvGrpSpPr>
      <p:grpSpPr>
        <a:xfrm>
          <a:off x="0" y="0"/>
          <a:ext cx="0" cy="0"/>
        </a:xfrm>
      </p:grpSpPr>
      <p:sp>
        <p:nvSpPr>
          <p:cNvPr id="2" name="Freeform 2"/>
          <p:cNvSpPr/>
          <p:nvPr/>
        </p:nvSpPr>
        <p:spPr>
          <a:xfrm>
            <a:off x="2288487" y="4505840"/>
            <a:ext cx="5167933" cy="4237705"/>
          </a:xfrm>
          <a:custGeom>
            <a:rect l="l" t="t" r="r" b="b"/>
            <a:pathLst>
              <a:path w="5167933" h="4237705">
                <a:moveTo>
                  <a:pt x="0" y="0"/>
                </a:moveTo>
                <a:lnTo>
                  <a:pt x="5167933" y="0"/>
                </a:lnTo>
                <a:lnTo>
                  <a:pt x="5167933" y="4237705"/>
                </a:lnTo>
                <a:lnTo>
                  <a:pt x="0" y="423770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7908686">
            <a:off x="-5785272" y="7691966"/>
            <a:ext cx="7515750" cy="6811149"/>
          </a:xfrm>
          <a:custGeom>
            <a:rect l="l" t="t" r="r" b="b"/>
            <a:pathLst>
              <a:path w="7515750" h="6811149">
                <a:moveTo>
                  <a:pt x="0" y="0"/>
                </a:moveTo>
                <a:lnTo>
                  <a:pt x="7515750" y="0"/>
                </a:lnTo>
                <a:lnTo>
                  <a:pt x="7515750" y="6811149"/>
                </a:lnTo>
                <a:lnTo>
                  <a:pt x="0" y="681114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rot="2700000">
            <a:off x="15322938" y="9125798"/>
            <a:ext cx="7515750" cy="6811149"/>
          </a:xfrm>
          <a:custGeom>
            <a:rect l="l" t="t" r="r" b="b"/>
            <a:pathLst>
              <a:path w="7515750" h="6811149">
                <a:moveTo>
                  <a:pt x="0" y="0"/>
                </a:moveTo>
                <a:lnTo>
                  <a:pt x="7515750" y="0"/>
                </a:lnTo>
                <a:lnTo>
                  <a:pt x="7515750" y="6811149"/>
                </a:lnTo>
                <a:lnTo>
                  <a:pt x="0" y="6811149"/>
                </a:lnTo>
                <a:lnTo>
                  <a:pt x="0" y="0"/>
                </a:lnTo>
                <a:close/>
              </a:path>
            </a:pathLst>
          </a:custGeom>
          <a:blipFill>
            <a:blip r:embed="rId4">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Freeform 5"/>
          <p:cNvSpPr/>
          <p:nvPr/>
        </p:nvSpPr>
        <p:spPr>
          <a:xfrm>
            <a:off x="-206972" y="529647"/>
            <a:ext cx="2661617" cy="998106"/>
          </a:xfrm>
          <a:custGeom>
            <a:rect l="l" t="t" r="r" b="b"/>
            <a:pathLst>
              <a:path w="2661617" h="998106">
                <a:moveTo>
                  <a:pt x="0" y="0"/>
                </a:moveTo>
                <a:lnTo>
                  <a:pt x="2661617" y="0"/>
                </a:lnTo>
                <a:lnTo>
                  <a:pt x="2661617" y="998106"/>
                </a:lnTo>
                <a:lnTo>
                  <a:pt x="0" y="99810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6" name="Freeform 6"/>
          <p:cNvSpPr/>
          <p:nvPr/>
        </p:nvSpPr>
        <p:spPr>
          <a:xfrm>
            <a:off x="495114" y="2790456"/>
            <a:ext cx="1257673" cy="1257673"/>
          </a:xfrm>
          <a:custGeom>
            <a:rect l="l" t="t" r="r" b="b"/>
            <a:pathLst>
              <a:path w="1257673" h="1257673">
                <a:moveTo>
                  <a:pt x="0" y="0"/>
                </a:moveTo>
                <a:lnTo>
                  <a:pt x="1257672" y="0"/>
                </a:lnTo>
                <a:lnTo>
                  <a:pt x="1257672" y="1257673"/>
                </a:lnTo>
                <a:lnTo>
                  <a:pt x="0" y="1257673"/>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7" name="Freeform 7"/>
          <p:cNvSpPr/>
          <p:nvPr/>
        </p:nvSpPr>
        <p:spPr>
          <a:xfrm>
            <a:off x="16630464" y="399864"/>
            <a:ext cx="1257673" cy="1257673"/>
          </a:xfrm>
          <a:custGeom>
            <a:rect l="l" t="t" r="r" b="b"/>
            <a:pathLst>
              <a:path w="1257673" h="1257673">
                <a:moveTo>
                  <a:pt x="0" y="0"/>
                </a:moveTo>
                <a:lnTo>
                  <a:pt x="1257672" y="0"/>
                </a:lnTo>
                <a:lnTo>
                  <a:pt x="1257672" y="1257672"/>
                </a:lnTo>
                <a:lnTo>
                  <a:pt x="0" y="1257672"/>
                </a:lnTo>
                <a:lnTo>
                  <a:pt x="0" y="0"/>
                </a:lnTo>
                <a:close/>
              </a:path>
            </a:pathLst>
          </a:custGeom>
          <a:blipFill>
            <a:blip r:embed="rId9">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8" name="TextBox 8"/>
          <p:cNvSpPr txBox="1"/>
          <p:nvPr/>
        </p:nvSpPr>
        <p:spPr>
          <a:xfrm>
            <a:off x="4397833" y="339147"/>
            <a:ext cx="9492333" cy="1731785"/>
          </a:xfrm>
          <a:prstGeom prst="rect">
            <a:avLst/>
          </a:prstGeom>
        </p:spPr>
        <p:txBody>
          <a:bodyPr lIns="0" tIns="0" rIns="0" bIns="0" rtlCol="0" anchor="t">
            <a:spAutoFit/>
          </a:bodyPr>
          <a:lstStyle/>
          <a:p>
            <a:pPr algn="ctr">
              <a:lnSpc>
                <a:spcPts val="14165"/>
              </a:lnSpc>
              <a:spcBef>
                <a:spcPct val="0"/>
              </a:spcBef>
            </a:pPr>
            <a:r>
              <a:rPr lang="en-US" sz="10117">
                <a:solidFill>
                  <a:srgbClr val="000000"/>
                </a:solidFill>
                <a:latin typeface="Times New Roman" panose="02020603050405020304" pitchFamily="18" charset="0"/>
                <a:ea typeface="Canva Sans"/>
                <a:cs typeface="Times New Roman" panose="02020603050405020304" pitchFamily="18" charset="0"/>
                <a:sym typeface="Canva Sans"/>
              </a:rPr>
              <a:t>GIỚI THIỆU</a:t>
            </a:r>
          </a:p>
        </p:txBody>
      </p:sp>
      <p:sp>
        <p:nvSpPr>
          <p:cNvPr id="9" name="TextBox 9"/>
          <p:cNvSpPr txBox="1"/>
          <p:nvPr/>
        </p:nvSpPr>
        <p:spPr>
          <a:xfrm>
            <a:off x="9799422" y="2344246"/>
            <a:ext cx="6554995" cy="7007399"/>
          </a:xfrm>
          <a:prstGeom prst="rect">
            <a:avLst/>
          </a:prstGeom>
        </p:spPr>
        <p:txBody>
          <a:bodyPr lIns="0" tIns="0" rIns="0" bIns="0" rtlCol="0" anchor="t">
            <a:spAutoFit/>
          </a:bodyPr>
          <a:lstStyle/>
          <a:p>
            <a:pPr algn="just">
              <a:lnSpc>
                <a:spcPts val="4345"/>
              </a:lnSpc>
            </a:pPr>
            <a:r>
              <a:rPr lang="en-US" sz="2414" err="1">
                <a:solidFill>
                  <a:srgbClr val="000000"/>
                </a:solidFill>
                <a:latin typeface="Canva Sans"/>
                <a:ea typeface="Canva Sans"/>
                <a:cs typeface="Canva Sans"/>
                <a:sym typeface="Canva Sans"/>
              </a:rPr>
              <a:t>Đồ án "Thiết kế hệ thống mạng cho bệnh viện Sản - Nhi" tập trung vào việc xây dựng một hệ thống mạng hiện đại và an toàn, đáp ứng nhu cầu quản lý và vận hành của bệnh viện. Sử dụng Cisco Packet Tracer, hệ thống được thiết kế với các thành phần chính như mạng LAN, Wi-Fi, VLAN, hệ thống bảo mật, và phân cấp truy cập để hỗ trợ các dịch vụ như quản lý hồ sơ bệnh nhân, kết nối thiết bị y tế, và liên lạc nội bộ. Đồ án không chỉ đảm bảo hiệu suất và tính ổn định mà còn đề cao tính bảo mật và khả năng mở rộng, phù hợp với môi trường y tế chuyên biệt.</a:t>
            </a:r>
          </a:p>
        </p:txBody>
      </p:sp>
    </p:spTree>
  </p:cSld>
  <p:clrMapOvr>
    <a:masterClrMapping/>
  </p:clrMapOvr>
  <mc:AlternateContent xmlns:mc="http://schemas.openxmlformats.org/markup-compatibility/2006">
    <mc:Choice xmlns:p159="http://schemas.microsoft.com/office/powerpoint/2015/09/main" Requires="p159">
      <p:transition spd="slow" p14:dur="2000">
        <p159:morph option="byObject"/>
      </p:transition>
    </mc:Choice>
    <mc:Fallback>
      <p:transition spd="slow">
        <p:fade/>
      </p:transition>
    </mc:Fallback>
  </mc:AlternateContent>
  <p:timing/>
</p:sld>
</file>

<file path=ppt/slides/slide20.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bg>
      <p:bgPr>
        <a:solidFill>
          <a:srgbClr val="FFF8ED"/>
        </a:solidFill>
        <a:effectLst/>
      </p:bgPr>
    </p:bg>
    <p:spTree>
      <p:nvGrpSpPr>
        <p:cNvPr id="1" name=""/>
        <p:cNvGrpSpPr/>
        <p:nvPr/>
      </p:nvGrpSpPr>
      <p:grpSpPr>
        <a:xfrm>
          <a:off x="0" y="0"/>
          <a:ext cx="0" cy="0"/>
        </a:xfrm>
      </p:grpSpPr>
      <p:sp>
        <p:nvSpPr>
          <p:cNvPr id="2" name="Freeform 2"/>
          <p:cNvSpPr/>
          <p:nvPr/>
        </p:nvSpPr>
        <p:spPr>
          <a:xfrm>
            <a:off x="-2684518" y="2387704"/>
            <a:ext cx="4579532" cy="4579532"/>
          </a:xfrm>
          <a:custGeom>
            <a:rect l="l" t="t" r="r" b="b"/>
            <a:pathLst>
              <a:path w="4579532" h="4579532">
                <a:moveTo>
                  <a:pt x="0" y="0"/>
                </a:moveTo>
                <a:lnTo>
                  <a:pt x="4579532" y="0"/>
                </a:lnTo>
                <a:lnTo>
                  <a:pt x="4579532" y="4579532"/>
                </a:lnTo>
                <a:lnTo>
                  <a:pt x="0" y="45795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860050" y="4542708"/>
            <a:ext cx="1785805" cy="1618385"/>
          </a:xfrm>
          <a:custGeom>
            <a:rect l="l" t="t" r="r" b="b"/>
            <a:pathLst>
              <a:path w="1785805" h="1618385">
                <a:moveTo>
                  <a:pt x="0" y="0"/>
                </a:moveTo>
                <a:lnTo>
                  <a:pt x="1785805" y="0"/>
                </a:lnTo>
                <a:lnTo>
                  <a:pt x="1785805" y="1618385"/>
                </a:lnTo>
                <a:lnTo>
                  <a:pt x="0" y="161838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a:off x="16927821" y="8450151"/>
            <a:ext cx="3320177" cy="3320177"/>
          </a:xfrm>
          <a:custGeom>
            <a:rect l="l" t="t" r="r" b="b"/>
            <a:pathLst>
              <a:path w="3320177" h="3320177">
                <a:moveTo>
                  <a:pt x="0" y="0"/>
                </a:moveTo>
                <a:lnTo>
                  <a:pt x="3320177" y="0"/>
                </a:lnTo>
                <a:lnTo>
                  <a:pt x="3320177" y="3320177"/>
                </a:lnTo>
                <a:lnTo>
                  <a:pt x="0" y="332017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5" name="Freeform 5"/>
          <p:cNvSpPr/>
          <p:nvPr/>
        </p:nvSpPr>
        <p:spPr>
          <a:xfrm>
            <a:off x="15695999" y="7055351"/>
            <a:ext cx="1143736" cy="1394800"/>
          </a:xfrm>
          <a:custGeom>
            <a:rect l="l" t="t" r="r" b="b"/>
            <a:pathLst>
              <a:path w="1143736" h="1394800">
                <a:moveTo>
                  <a:pt x="0" y="0"/>
                </a:moveTo>
                <a:lnTo>
                  <a:pt x="1143736" y="0"/>
                </a:lnTo>
                <a:lnTo>
                  <a:pt x="1143736" y="1394800"/>
                </a:lnTo>
                <a:lnTo>
                  <a:pt x="0" y="139480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6" name="Freeform 6"/>
          <p:cNvSpPr/>
          <p:nvPr/>
        </p:nvSpPr>
        <p:spPr>
          <a:xfrm>
            <a:off x="16267867" y="3825024"/>
            <a:ext cx="2414918" cy="1267832"/>
          </a:xfrm>
          <a:custGeom>
            <a:rect l="l" t="t" r="r" b="b"/>
            <a:pathLst>
              <a:path w="2414918" h="1267832">
                <a:moveTo>
                  <a:pt x="0" y="0"/>
                </a:moveTo>
                <a:lnTo>
                  <a:pt x="2414918" y="0"/>
                </a:lnTo>
                <a:lnTo>
                  <a:pt x="2414918" y="1267831"/>
                </a:lnTo>
                <a:lnTo>
                  <a:pt x="0" y="1267831"/>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7" name="Freeform 7"/>
          <p:cNvSpPr/>
          <p:nvPr/>
        </p:nvSpPr>
        <p:spPr>
          <a:xfrm>
            <a:off x="430568" y="7787551"/>
            <a:ext cx="858965" cy="4114800"/>
          </a:xfrm>
          <a:custGeom>
            <a:rect l="l" t="t" r="r" b="b"/>
            <a:pathLst>
              <a:path w="858965" h="4114800">
                <a:moveTo>
                  <a:pt x="0" y="0"/>
                </a:moveTo>
                <a:lnTo>
                  <a:pt x="858964" y="0"/>
                </a:lnTo>
                <a:lnTo>
                  <a:pt x="858964" y="4114800"/>
                </a:lnTo>
                <a:lnTo>
                  <a:pt x="0" y="411480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8" name="Freeform 8"/>
          <p:cNvSpPr/>
          <p:nvPr/>
        </p:nvSpPr>
        <p:spPr>
          <a:xfrm>
            <a:off x="16267867" y="-24205"/>
            <a:ext cx="1792366" cy="1792366"/>
          </a:xfrm>
          <a:custGeom>
            <a:rect l="l" t="t" r="r" b="b"/>
            <a:pathLst>
              <a:path w="1792366" h="1792366">
                <a:moveTo>
                  <a:pt x="0" y="0"/>
                </a:moveTo>
                <a:lnTo>
                  <a:pt x="1792366" y="0"/>
                </a:lnTo>
                <a:lnTo>
                  <a:pt x="1792366" y="1792366"/>
                </a:lnTo>
                <a:lnTo>
                  <a:pt x="0" y="1792366"/>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US"/>
          </a:p>
        </p:txBody>
      </p:sp>
      <p:sp>
        <p:nvSpPr>
          <p:cNvPr id="9" name="Freeform 9"/>
          <p:cNvSpPr/>
          <p:nvPr/>
        </p:nvSpPr>
        <p:spPr>
          <a:xfrm>
            <a:off x="-185773" y="379722"/>
            <a:ext cx="2661617" cy="998106"/>
          </a:xfrm>
          <a:custGeom>
            <a:rect l="l" t="t" r="r" b="b"/>
            <a:pathLst>
              <a:path w="2661617" h="998106">
                <a:moveTo>
                  <a:pt x="0" y="0"/>
                </a:moveTo>
                <a:lnTo>
                  <a:pt x="2661617" y="0"/>
                </a:lnTo>
                <a:lnTo>
                  <a:pt x="2661617" y="998107"/>
                </a:lnTo>
                <a:lnTo>
                  <a:pt x="0" y="998107"/>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en-US"/>
          </a:p>
        </p:txBody>
      </p:sp>
      <p:sp>
        <p:nvSpPr>
          <p:cNvPr id="10" name="Freeform 10"/>
          <p:cNvSpPr/>
          <p:nvPr/>
        </p:nvSpPr>
        <p:spPr>
          <a:xfrm>
            <a:off x="860050" y="1377829"/>
            <a:ext cx="7040721" cy="8353013"/>
          </a:xfrm>
          <a:custGeom>
            <a:rect l="l" t="t" r="r" b="b"/>
            <a:pathLst>
              <a:path w="7040721" h="8353013">
                <a:moveTo>
                  <a:pt x="0" y="0"/>
                </a:moveTo>
                <a:lnTo>
                  <a:pt x="7040721" y="0"/>
                </a:lnTo>
                <a:lnTo>
                  <a:pt x="7040721" y="8353012"/>
                </a:lnTo>
                <a:lnTo>
                  <a:pt x="0" y="8353012"/>
                </a:lnTo>
                <a:lnTo>
                  <a:pt x="0" y="0"/>
                </a:lnTo>
                <a:close/>
              </a:path>
            </a:pathLst>
          </a:custGeom>
          <a:blipFill>
            <a:blip r:embed="rId18">
              <a:extLst>
                <a:ext uri="{28A0092B-C50C-407E-A947-70E740481C1C}">
                  <a14:useLocalDpi xmlns:a14="http://schemas.microsoft.com/office/drawing/2010/main" val="0"/>
                </a:ext>
              </a:extLst>
            </a:blip>
            <a:stretch>
              <a:fillRect/>
            </a:stretch>
          </a:blipFill>
          <a:ln w="38100" cap="sq">
            <a:solidFill>
              <a:srgbClr val="000000"/>
            </a:solidFill>
            <a:prstDash val="solid"/>
            <a:miter/>
          </a:ln>
        </p:spPr>
        <p:txBody>
          <a:bodyPr/>
          <a:lstStyle/>
          <a:p>
            <a:endParaRPr lang="en-US"/>
          </a:p>
        </p:txBody>
      </p:sp>
      <p:sp>
        <p:nvSpPr>
          <p:cNvPr id="11" name="TextBox 11"/>
          <p:cNvSpPr txBox="1"/>
          <p:nvPr/>
        </p:nvSpPr>
        <p:spPr>
          <a:xfrm>
            <a:off x="8306002" y="1375971"/>
            <a:ext cx="9378395" cy="9323963"/>
          </a:xfrm>
          <a:prstGeom prst="rect">
            <a:avLst/>
          </a:prstGeom>
        </p:spPr>
        <p:txBody>
          <a:bodyPr lIns="0" tIns="0" rIns="0" bIns="0" rtlCol="0" anchor="t">
            <a:spAutoFit/>
          </a:bodyPr>
          <a:lstStyle/>
          <a:p>
            <a:pPr marL="400892" lvl="1" indent="-200446" algn="l">
              <a:lnSpc>
                <a:spcPts val="2599"/>
              </a:lnSpc>
              <a:spcBef>
                <a:spcPct val="0"/>
              </a:spcBef>
              <a:buFont typeface="Arial"/>
              <a:buChar char="•"/>
            </a:pPr>
            <a:r>
              <a:rPr lang="en-US" sz="1856">
                <a:solidFill>
                  <a:srgbClr val="000000"/>
                </a:solidFill>
                <a:latin typeface="Canva Sans"/>
                <a:ea typeface="Canva Sans"/>
                <a:cs typeface="Canva Sans"/>
                <a:sym typeface="Canva Sans"/>
              </a:rPr>
              <a:t> </a:t>
            </a:r>
            <a:r>
              <a:rPr lang="en-US" sz="1856" b="1">
                <a:solidFill>
                  <a:srgbClr val="000000"/>
                </a:solidFill>
                <a:latin typeface="Canva Sans Bold"/>
                <a:ea typeface="Canva Sans Bold"/>
                <a:cs typeface="Canva Sans Bold"/>
                <a:sym typeface="Canva Sans Bold"/>
              </a:rPr>
              <a:t>TRÊN  SWITCH LAYER 3 TẦNG 3: </a:t>
            </a:r>
          </a:p>
          <a:p>
            <a:pPr algn="l">
              <a:lnSpc>
                <a:spcPts val="2599"/>
              </a:lnSpc>
              <a:spcBef>
                <a:spcPct val="0"/>
              </a:spcBef>
            </a:pPr>
            <a:endParaRPr lang="en-US" sz="1856" b="1">
              <a:solidFill>
                <a:srgbClr val="000000"/>
              </a:solidFill>
              <a:latin typeface="Canva Sans Bold"/>
              <a:ea typeface="Canva Sans Bold"/>
              <a:cs typeface="Canva Sans Bold"/>
              <a:sym typeface="Canva Sans Bold"/>
            </a:endParaRPr>
          </a:p>
          <a:p>
            <a:pPr algn="l">
              <a:lnSpc>
                <a:spcPts val="2599"/>
              </a:lnSpc>
              <a:spcBef>
                <a:spcPct val="0"/>
              </a:spcBef>
            </a:pPr>
            <a:r>
              <a:rPr lang="en-US" sz="1856" spc="222">
                <a:solidFill>
                  <a:srgbClr val="000000"/>
                </a:solidFill>
                <a:latin typeface="Courier New OS"/>
                <a:ea typeface="Courier New OS"/>
                <a:cs typeface="Courier New OS"/>
                <a:sym typeface="Courier New OS"/>
              </a:rPr>
              <a:t>MULTILAYERSWITCH(CONFIG)# INT FA0/1 MULTILAYERSWITCH(CONFIG-IF)# SWITCHPORT MODE TRUNK</a:t>
            </a:r>
          </a:p>
          <a:p>
            <a:pPr algn="l">
              <a:lnSpc>
                <a:spcPts val="2599"/>
              </a:lnSpc>
              <a:spcBef>
                <a:spcPct val="0"/>
              </a:spcBef>
            </a:pPr>
            <a:r>
              <a:rPr lang="en-US" sz="1856" spc="222">
                <a:solidFill>
                  <a:srgbClr val="000000"/>
                </a:solidFill>
                <a:latin typeface="Courier New OS"/>
                <a:ea typeface="Courier New OS"/>
                <a:cs typeface="Courier New OS"/>
                <a:sym typeface="Courier New OS"/>
              </a:rPr>
              <a:t>MULTILAYERSWITCH(CONFIG-IF) SWITCHPORT TRUNK ALLOWED VLAN 1,2,3,4,5,6,7 </a:t>
            </a:r>
          </a:p>
          <a:p>
            <a:pPr algn="l">
              <a:lnSpc>
                <a:spcPts val="2599"/>
              </a:lnSpc>
              <a:spcBef>
                <a:spcPct val="0"/>
              </a:spcBef>
            </a:pPr>
            <a:r>
              <a:rPr lang="en-US" sz="1856" spc="222">
                <a:solidFill>
                  <a:srgbClr val="000000"/>
                </a:solidFill>
                <a:latin typeface="Courier New OS"/>
                <a:ea typeface="Courier New OS"/>
                <a:cs typeface="Courier New OS"/>
                <a:sym typeface="Courier New OS"/>
              </a:rPr>
              <a:t>MULTILAYERSWITCH(CONFIG-IF)# EXIT</a:t>
            </a:r>
          </a:p>
          <a:p>
            <a:pPr algn="l">
              <a:lnSpc>
                <a:spcPts val="2599"/>
              </a:lnSpc>
              <a:spcBef>
                <a:spcPct val="0"/>
              </a:spcBef>
            </a:pPr>
            <a:endParaRPr lang="en-US" sz="1856" spc="222">
              <a:solidFill>
                <a:srgbClr val="000000"/>
              </a:solidFill>
              <a:latin typeface="Courier New OS"/>
              <a:ea typeface="Courier New OS"/>
              <a:cs typeface="Courier New OS"/>
              <a:sym typeface="Courier New OS"/>
            </a:endParaRPr>
          </a:p>
          <a:p>
            <a:pPr algn="l">
              <a:lnSpc>
                <a:spcPts val="2599"/>
              </a:lnSpc>
              <a:spcBef>
                <a:spcPct val="0"/>
              </a:spcBef>
            </a:pPr>
            <a:r>
              <a:rPr lang="en-US" sz="1856" spc="222">
                <a:solidFill>
                  <a:srgbClr val="000000"/>
                </a:solidFill>
                <a:latin typeface="Courier New OS"/>
                <a:ea typeface="Courier New OS"/>
                <a:cs typeface="Courier New OS"/>
                <a:sym typeface="Courier New OS"/>
              </a:rPr>
              <a:t>MULTILAYERSWITCH(CONFIG)# INT FA0/3 MULTILAYERSWITCH(CONFIG-IF)# SWITCHPORT MODE TRUNK</a:t>
            </a:r>
          </a:p>
          <a:p>
            <a:pPr algn="l">
              <a:lnSpc>
                <a:spcPts val="2599"/>
              </a:lnSpc>
              <a:spcBef>
                <a:spcPct val="0"/>
              </a:spcBef>
            </a:pPr>
            <a:r>
              <a:rPr lang="en-US" sz="1856" spc="222">
                <a:solidFill>
                  <a:srgbClr val="000000"/>
                </a:solidFill>
                <a:latin typeface="Courier New OS"/>
                <a:ea typeface="Courier New OS"/>
                <a:cs typeface="Courier New OS"/>
                <a:sym typeface="Courier New OS"/>
              </a:rPr>
              <a:t>MULTILAYERSWITCH(CONFIG-IF) SWITCHPORT TRUNK ALLOWED VLAN 1,2,3,4,5,6,7 </a:t>
            </a:r>
          </a:p>
          <a:p>
            <a:pPr algn="l">
              <a:lnSpc>
                <a:spcPts val="2599"/>
              </a:lnSpc>
              <a:spcBef>
                <a:spcPct val="0"/>
              </a:spcBef>
            </a:pPr>
            <a:r>
              <a:rPr lang="en-US" sz="1856" spc="222">
                <a:solidFill>
                  <a:srgbClr val="000000"/>
                </a:solidFill>
                <a:latin typeface="Courier New OS"/>
                <a:ea typeface="Courier New OS"/>
                <a:cs typeface="Courier New OS"/>
                <a:sym typeface="Courier New OS"/>
              </a:rPr>
              <a:t>MULTILAYERSWITCH(CONFIG-IF)# EXIT</a:t>
            </a:r>
          </a:p>
          <a:p>
            <a:pPr algn="l">
              <a:lnSpc>
                <a:spcPts val="2599"/>
              </a:lnSpc>
              <a:spcBef>
                <a:spcPct val="0"/>
              </a:spcBef>
            </a:pPr>
            <a:endParaRPr lang="en-US" sz="1856" spc="222">
              <a:solidFill>
                <a:srgbClr val="000000"/>
              </a:solidFill>
              <a:latin typeface="Courier New OS"/>
              <a:ea typeface="Courier New OS"/>
              <a:cs typeface="Courier New OS"/>
              <a:sym typeface="Courier New OS"/>
            </a:endParaRPr>
          </a:p>
          <a:p>
            <a:pPr algn="l">
              <a:lnSpc>
                <a:spcPts val="2599"/>
              </a:lnSpc>
              <a:spcBef>
                <a:spcPct val="0"/>
              </a:spcBef>
            </a:pPr>
            <a:r>
              <a:rPr lang="en-US" sz="1856" spc="222">
                <a:solidFill>
                  <a:srgbClr val="000000"/>
                </a:solidFill>
                <a:latin typeface="Courier New OS"/>
                <a:ea typeface="Courier New OS"/>
                <a:cs typeface="Courier New OS"/>
                <a:sym typeface="Courier New OS"/>
              </a:rPr>
              <a:t>MULTILAYERSWITCH(CONFIG)# INT FA0/5 MULTILAYERSWITCH(CONFIG-IF)# SWITCHPORT MODE TRUNK</a:t>
            </a:r>
          </a:p>
          <a:p>
            <a:pPr algn="l">
              <a:lnSpc>
                <a:spcPts val="2599"/>
              </a:lnSpc>
              <a:spcBef>
                <a:spcPct val="0"/>
              </a:spcBef>
            </a:pPr>
            <a:r>
              <a:rPr lang="en-US" sz="1856" spc="222">
                <a:solidFill>
                  <a:srgbClr val="000000"/>
                </a:solidFill>
                <a:latin typeface="Courier New OS"/>
                <a:ea typeface="Courier New OS"/>
                <a:cs typeface="Courier New OS"/>
                <a:sym typeface="Courier New OS"/>
              </a:rPr>
              <a:t>MULTILAYERSWITCH(CONFIG-IF) SWITCHPORT TRUNK ALLOWED VLAN 1,2,3,4,5,6,7 </a:t>
            </a:r>
          </a:p>
          <a:p>
            <a:pPr algn="l">
              <a:lnSpc>
                <a:spcPts val="2599"/>
              </a:lnSpc>
              <a:spcBef>
                <a:spcPct val="0"/>
              </a:spcBef>
            </a:pPr>
            <a:r>
              <a:rPr lang="en-US" sz="1856" spc="222">
                <a:solidFill>
                  <a:srgbClr val="000000"/>
                </a:solidFill>
                <a:latin typeface="Courier New OS"/>
                <a:ea typeface="Courier New OS"/>
                <a:cs typeface="Courier New OS"/>
                <a:sym typeface="Courier New OS"/>
              </a:rPr>
              <a:t>MULTILAYERSWITCH(CONFIG-IF)# EXIT</a:t>
            </a:r>
          </a:p>
          <a:p>
            <a:pPr algn="l">
              <a:lnSpc>
                <a:spcPts val="2599"/>
              </a:lnSpc>
              <a:spcBef>
                <a:spcPct val="0"/>
              </a:spcBef>
            </a:pPr>
            <a:endParaRPr lang="en-US" sz="1856" spc="222">
              <a:solidFill>
                <a:srgbClr val="000000"/>
              </a:solidFill>
              <a:latin typeface="Courier New OS"/>
              <a:ea typeface="Courier New OS"/>
              <a:cs typeface="Courier New OS"/>
              <a:sym typeface="Courier New OS"/>
            </a:endParaRPr>
          </a:p>
          <a:p>
            <a:pPr algn="l">
              <a:lnSpc>
                <a:spcPts val="2599"/>
              </a:lnSpc>
              <a:spcBef>
                <a:spcPct val="0"/>
              </a:spcBef>
            </a:pPr>
            <a:endParaRPr lang="en-US" sz="1856" spc="222">
              <a:solidFill>
                <a:srgbClr val="000000"/>
              </a:solidFill>
              <a:latin typeface="Courier New OS"/>
              <a:ea typeface="Courier New OS"/>
              <a:cs typeface="Courier New OS"/>
              <a:sym typeface="Courier New OS"/>
            </a:endParaRPr>
          </a:p>
          <a:p>
            <a:pPr algn="l">
              <a:lnSpc>
                <a:spcPts val="2599"/>
              </a:lnSpc>
              <a:spcBef>
                <a:spcPct val="0"/>
              </a:spcBef>
            </a:pPr>
            <a:endParaRPr lang="en-US" sz="1856" spc="222">
              <a:solidFill>
                <a:srgbClr val="000000"/>
              </a:solidFill>
              <a:latin typeface="Courier New OS"/>
              <a:ea typeface="Courier New OS"/>
              <a:cs typeface="Courier New OS"/>
              <a:sym typeface="Courier New OS"/>
            </a:endParaRPr>
          </a:p>
          <a:p>
            <a:pPr algn="l">
              <a:lnSpc>
                <a:spcPts val="2599"/>
              </a:lnSpc>
              <a:spcBef>
                <a:spcPct val="0"/>
              </a:spcBef>
            </a:pPr>
            <a:endParaRPr lang="en-US" sz="1856" spc="222">
              <a:solidFill>
                <a:srgbClr val="000000"/>
              </a:solidFill>
              <a:latin typeface="Courier New OS"/>
              <a:ea typeface="Courier New OS"/>
              <a:cs typeface="Courier New OS"/>
              <a:sym typeface="Courier New OS"/>
            </a:endParaRPr>
          </a:p>
          <a:p>
            <a:pPr algn="l">
              <a:lnSpc>
                <a:spcPts val="2599"/>
              </a:lnSpc>
              <a:spcBef>
                <a:spcPct val="0"/>
              </a:spcBef>
            </a:pPr>
            <a:endParaRPr lang="en-US" sz="1856" spc="222">
              <a:solidFill>
                <a:srgbClr val="000000"/>
              </a:solidFill>
              <a:latin typeface="Courier New OS"/>
              <a:ea typeface="Courier New OS"/>
              <a:cs typeface="Courier New OS"/>
              <a:sym typeface="Courier New OS"/>
            </a:endParaRPr>
          </a:p>
          <a:p>
            <a:pPr algn="l">
              <a:lnSpc>
                <a:spcPts val="2599"/>
              </a:lnSpc>
              <a:spcBef>
                <a:spcPct val="0"/>
              </a:spcBef>
            </a:pPr>
            <a:endParaRPr lang="en-US" sz="1856" spc="222">
              <a:solidFill>
                <a:srgbClr val="000000"/>
              </a:solidFill>
              <a:latin typeface="Courier New OS"/>
              <a:ea typeface="Courier New OS"/>
              <a:cs typeface="Courier New OS"/>
              <a:sym typeface="Courier New OS"/>
            </a:endParaRPr>
          </a:p>
          <a:p>
            <a:pPr algn="l">
              <a:lnSpc>
                <a:spcPts val="2599"/>
              </a:lnSpc>
              <a:spcBef>
                <a:spcPct val="0"/>
              </a:spcBef>
            </a:pPr>
            <a:endParaRPr lang="en-US" sz="1856" spc="222">
              <a:solidFill>
                <a:srgbClr val="000000"/>
              </a:solidFill>
              <a:latin typeface="Courier New OS"/>
              <a:ea typeface="Courier New OS"/>
              <a:cs typeface="Courier New OS"/>
              <a:sym typeface="Courier New OS"/>
            </a:endParaRPr>
          </a:p>
          <a:p>
            <a:pPr algn="l">
              <a:lnSpc>
                <a:spcPts val="2599"/>
              </a:lnSpc>
              <a:spcBef>
                <a:spcPct val="0"/>
              </a:spcBef>
            </a:pPr>
            <a:endParaRPr lang="en-US" sz="1856" spc="222">
              <a:solidFill>
                <a:srgbClr val="000000"/>
              </a:solidFill>
              <a:latin typeface="Courier New OS"/>
              <a:ea typeface="Courier New OS"/>
              <a:cs typeface="Courier New OS"/>
              <a:sym typeface="Courier New OS"/>
            </a:endParaRPr>
          </a:p>
          <a:p>
            <a:pPr algn="l">
              <a:lnSpc>
                <a:spcPts val="2599"/>
              </a:lnSpc>
              <a:spcBef>
                <a:spcPct val="0"/>
              </a:spcBef>
            </a:pPr>
            <a:endParaRPr lang="en-US" sz="1856" spc="222">
              <a:solidFill>
                <a:srgbClr val="000000"/>
              </a:solidFill>
              <a:latin typeface="Courier New OS"/>
              <a:ea typeface="Courier New OS"/>
              <a:cs typeface="Courier New OS"/>
              <a:sym typeface="Courier New OS"/>
            </a:endParaRPr>
          </a:p>
        </p:txBody>
      </p:sp>
      <p:sp>
        <p:nvSpPr>
          <p:cNvPr id="12" name="Freeform 12"/>
          <p:cNvSpPr/>
          <p:nvPr/>
        </p:nvSpPr>
        <p:spPr>
          <a:xfrm>
            <a:off x="10796474" y="4951003"/>
            <a:ext cx="4397452" cy="4779839"/>
          </a:xfrm>
          <a:custGeom>
            <a:rect l="l" t="t" r="r" b="b"/>
            <a:pathLst>
              <a:path w="4397452" h="4779839">
                <a:moveTo>
                  <a:pt x="0" y="0"/>
                </a:moveTo>
                <a:lnTo>
                  <a:pt x="4397451" y="0"/>
                </a:lnTo>
                <a:lnTo>
                  <a:pt x="4397451" y="4779838"/>
                </a:lnTo>
                <a:lnTo>
                  <a:pt x="0" y="4779838"/>
                </a:lnTo>
                <a:lnTo>
                  <a:pt x="0" y="0"/>
                </a:lnTo>
                <a:close/>
              </a:path>
            </a:pathLst>
          </a:custGeom>
          <a:blipFill>
            <a:blip r:embed="rId19">
              <a:alphaModFix amt="9999"/>
              <a:extLst>
                <a:ext uri="{96DAC541-7B7A-43D3-8B79-37D633B846F1}">
                  <asvg:svgBlip xmlns:asvg="http://schemas.microsoft.com/office/drawing/2016/SVG/main" r:embed="rId20"/>
                </a:ext>
              </a:extLst>
            </a:blip>
            <a:stretch>
              <a:fillRect/>
            </a:stretch>
          </a:blipFill>
        </p:spPr>
        <p:txBody>
          <a:bodyPr/>
          <a:lstStyle/>
          <a:p>
            <a:endParaRPr lang="en-US"/>
          </a:p>
        </p:txBody>
      </p:sp>
      <p:sp>
        <p:nvSpPr>
          <p:cNvPr id="13" name="TextBox 13"/>
          <p:cNvSpPr txBox="1"/>
          <p:nvPr/>
        </p:nvSpPr>
        <p:spPr>
          <a:xfrm>
            <a:off x="2953705" y="273098"/>
            <a:ext cx="12240220" cy="706925"/>
          </a:xfrm>
          <a:prstGeom prst="rect">
            <a:avLst/>
          </a:prstGeom>
        </p:spPr>
        <p:txBody>
          <a:bodyPr lIns="0" tIns="0" rIns="0" bIns="0" rtlCol="0" anchor="t">
            <a:spAutoFit/>
          </a:bodyPr>
          <a:lstStyle/>
          <a:p>
            <a:pPr algn="ctr">
              <a:lnSpc>
                <a:spcPts val="6127"/>
              </a:lnSpc>
              <a:spcBef>
                <a:spcPct val="0"/>
              </a:spcBef>
            </a:pPr>
            <a:r>
              <a:rPr lang="en-US" sz="4000">
                <a:solidFill>
                  <a:srgbClr val="000000"/>
                </a:solidFill>
                <a:latin typeface="Times New Roman" panose="02020603050405020304" pitchFamily="18" charset="0"/>
                <a:ea typeface="Canva Sans"/>
                <a:cs typeface="Times New Roman" panose="02020603050405020304" pitchFamily="18" charset="0"/>
                <a:sym typeface="Canva Sans"/>
              </a:rPr>
              <a:t>CẤU HÌNH TRUNK TRÊN CÁC SWITCH LAYER 3</a:t>
            </a:r>
          </a:p>
        </p:txBody>
      </p:sp>
    </p:spTree>
  </p:cSld>
  <p:clrMapOvr>
    <a:masterClrMapping/>
  </p:clrMapOvr>
  <mc:AlternateContent xmlns:mc="http://schemas.openxmlformats.org/markup-compatibility/2006">
    <mc:Choice xmlns:p159="http://schemas.microsoft.com/office/powerpoint/2015/09/main" Requires="p159">
      <p:transition spd="slow" p14:dur="2000">
        <p159:morph option="byObject"/>
      </p:transition>
    </mc:Choice>
    <mc:Fallback>
      <p:transition spd="slow">
        <p:fade/>
      </p:transition>
    </mc:Fallback>
  </mc:AlternateContent>
  <p:timing/>
</p:sld>
</file>

<file path=ppt/slides/slide21.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bg>
      <p:bgPr>
        <a:solidFill>
          <a:srgbClr val="FFF8ED"/>
        </a:solidFill>
        <a:effectLst/>
      </p:bgPr>
    </p:bg>
    <p:spTree>
      <p:nvGrpSpPr>
        <p:cNvPr id="1" name=""/>
        <p:cNvGrpSpPr/>
        <p:nvPr/>
      </p:nvGrpSpPr>
      <p:grpSpPr>
        <a:xfrm>
          <a:off x="0" y="0"/>
          <a:ext cx="0" cy="0"/>
        </a:xfrm>
      </p:grpSpPr>
      <p:sp>
        <p:nvSpPr>
          <p:cNvPr id="2" name="Freeform 2"/>
          <p:cNvSpPr/>
          <p:nvPr/>
        </p:nvSpPr>
        <p:spPr>
          <a:xfrm>
            <a:off x="-2684518" y="2387704"/>
            <a:ext cx="4579532" cy="4579532"/>
          </a:xfrm>
          <a:custGeom>
            <a:rect l="l" t="t" r="r" b="b"/>
            <a:pathLst>
              <a:path w="4579532" h="4579532">
                <a:moveTo>
                  <a:pt x="0" y="0"/>
                </a:moveTo>
                <a:lnTo>
                  <a:pt x="4579532" y="0"/>
                </a:lnTo>
                <a:lnTo>
                  <a:pt x="4579532" y="4579532"/>
                </a:lnTo>
                <a:lnTo>
                  <a:pt x="0" y="45795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860050" y="4542708"/>
            <a:ext cx="1785805" cy="1618385"/>
          </a:xfrm>
          <a:custGeom>
            <a:rect l="l" t="t" r="r" b="b"/>
            <a:pathLst>
              <a:path w="1785805" h="1618385">
                <a:moveTo>
                  <a:pt x="0" y="0"/>
                </a:moveTo>
                <a:lnTo>
                  <a:pt x="1785805" y="0"/>
                </a:lnTo>
                <a:lnTo>
                  <a:pt x="1785805" y="1618385"/>
                </a:lnTo>
                <a:lnTo>
                  <a:pt x="0" y="161838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a:off x="16927821" y="8450151"/>
            <a:ext cx="3320177" cy="3320177"/>
          </a:xfrm>
          <a:custGeom>
            <a:rect l="l" t="t" r="r" b="b"/>
            <a:pathLst>
              <a:path w="3320177" h="3320177">
                <a:moveTo>
                  <a:pt x="0" y="0"/>
                </a:moveTo>
                <a:lnTo>
                  <a:pt x="3320177" y="0"/>
                </a:lnTo>
                <a:lnTo>
                  <a:pt x="3320177" y="3320177"/>
                </a:lnTo>
                <a:lnTo>
                  <a:pt x="0" y="332017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5" name="Freeform 5"/>
          <p:cNvSpPr/>
          <p:nvPr/>
        </p:nvSpPr>
        <p:spPr>
          <a:xfrm>
            <a:off x="16498388" y="8450151"/>
            <a:ext cx="1143736" cy="1394800"/>
          </a:xfrm>
          <a:custGeom>
            <a:rect l="l" t="t" r="r" b="b"/>
            <a:pathLst>
              <a:path w="1143736" h="1394800">
                <a:moveTo>
                  <a:pt x="0" y="0"/>
                </a:moveTo>
                <a:lnTo>
                  <a:pt x="1143737" y="0"/>
                </a:lnTo>
                <a:lnTo>
                  <a:pt x="1143737" y="1394800"/>
                </a:lnTo>
                <a:lnTo>
                  <a:pt x="0" y="139480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6" name="Freeform 6"/>
          <p:cNvSpPr/>
          <p:nvPr/>
        </p:nvSpPr>
        <p:spPr>
          <a:xfrm>
            <a:off x="16396608" y="6097016"/>
            <a:ext cx="2414918" cy="1267832"/>
          </a:xfrm>
          <a:custGeom>
            <a:rect l="l" t="t" r="r" b="b"/>
            <a:pathLst>
              <a:path w="2414918" h="1267832">
                <a:moveTo>
                  <a:pt x="0" y="0"/>
                </a:moveTo>
                <a:lnTo>
                  <a:pt x="2414918" y="0"/>
                </a:lnTo>
                <a:lnTo>
                  <a:pt x="2414918" y="1267832"/>
                </a:lnTo>
                <a:lnTo>
                  <a:pt x="0" y="1267832"/>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7" name="Freeform 7"/>
          <p:cNvSpPr/>
          <p:nvPr/>
        </p:nvSpPr>
        <p:spPr>
          <a:xfrm>
            <a:off x="430568" y="7787551"/>
            <a:ext cx="858965" cy="4114800"/>
          </a:xfrm>
          <a:custGeom>
            <a:rect l="l" t="t" r="r" b="b"/>
            <a:pathLst>
              <a:path w="858965" h="4114800">
                <a:moveTo>
                  <a:pt x="0" y="0"/>
                </a:moveTo>
                <a:lnTo>
                  <a:pt x="858964" y="0"/>
                </a:lnTo>
                <a:lnTo>
                  <a:pt x="858964" y="4114800"/>
                </a:lnTo>
                <a:lnTo>
                  <a:pt x="0" y="411480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8" name="Freeform 8"/>
          <p:cNvSpPr/>
          <p:nvPr/>
        </p:nvSpPr>
        <p:spPr>
          <a:xfrm>
            <a:off x="16267867" y="228232"/>
            <a:ext cx="1792366" cy="1792366"/>
          </a:xfrm>
          <a:custGeom>
            <a:rect l="l" t="t" r="r" b="b"/>
            <a:pathLst>
              <a:path w="1792366" h="1792366">
                <a:moveTo>
                  <a:pt x="0" y="0"/>
                </a:moveTo>
                <a:lnTo>
                  <a:pt x="1792366" y="0"/>
                </a:lnTo>
                <a:lnTo>
                  <a:pt x="1792366" y="1792366"/>
                </a:lnTo>
                <a:lnTo>
                  <a:pt x="0" y="1792366"/>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US"/>
          </a:p>
        </p:txBody>
      </p:sp>
      <p:sp>
        <p:nvSpPr>
          <p:cNvPr id="9" name="Freeform 9"/>
          <p:cNvSpPr/>
          <p:nvPr/>
        </p:nvSpPr>
        <p:spPr>
          <a:xfrm>
            <a:off x="-185773" y="379722"/>
            <a:ext cx="2661617" cy="998106"/>
          </a:xfrm>
          <a:custGeom>
            <a:rect l="l" t="t" r="r" b="b"/>
            <a:pathLst>
              <a:path w="2661617" h="998106">
                <a:moveTo>
                  <a:pt x="0" y="0"/>
                </a:moveTo>
                <a:lnTo>
                  <a:pt x="2661617" y="0"/>
                </a:lnTo>
                <a:lnTo>
                  <a:pt x="2661617" y="998107"/>
                </a:lnTo>
                <a:lnTo>
                  <a:pt x="0" y="998107"/>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en-US"/>
          </a:p>
        </p:txBody>
      </p:sp>
      <p:sp>
        <p:nvSpPr>
          <p:cNvPr id="10" name="Freeform 10"/>
          <p:cNvSpPr/>
          <p:nvPr/>
        </p:nvSpPr>
        <p:spPr>
          <a:xfrm>
            <a:off x="16396608" y="3698708"/>
            <a:ext cx="3892957" cy="720197"/>
          </a:xfrm>
          <a:custGeom>
            <a:rect l="l" t="t" r="r" b="b"/>
            <a:pathLst>
              <a:path w="3892957" h="720197">
                <a:moveTo>
                  <a:pt x="0" y="0"/>
                </a:moveTo>
                <a:lnTo>
                  <a:pt x="3892957" y="0"/>
                </a:lnTo>
                <a:lnTo>
                  <a:pt x="3892957" y="720197"/>
                </a:lnTo>
                <a:lnTo>
                  <a:pt x="0" y="720197"/>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txBody>
          <a:bodyPr/>
          <a:lstStyle/>
          <a:p>
            <a:endParaRPr lang="en-US"/>
          </a:p>
        </p:txBody>
      </p:sp>
      <p:sp>
        <p:nvSpPr>
          <p:cNvPr id="11" name="Freeform 11"/>
          <p:cNvSpPr/>
          <p:nvPr/>
        </p:nvSpPr>
        <p:spPr>
          <a:xfrm>
            <a:off x="1371126" y="2757178"/>
            <a:ext cx="7031433" cy="5839789"/>
          </a:xfrm>
          <a:custGeom>
            <a:rect l="l" t="t" r="r" b="b"/>
            <a:pathLst>
              <a:path w="7031433" h="5839789">
                <a:moveTo>
                  <a:pt x="0" y="0"/>
                </a:moveTo>
                <a:lnTo>
                  <a:pt x="7031433" y="0"/>
                </a:lnTo>
                <a:lnTo>
                  <a:pt x="7031433" y="5839789"/>
                </a:lnTo>
                <a:lnTo>
                  <a:pt x="0" y="5839789"/>
                </a:lnTo>
                <a:lnTo>
                  <a:pt x="0" y="0"/>
                </a:lnTo>
                <a:close/>
              </a:path>
            </a:pathLst>
          </a:custGeom>
          <a:blipFill>
            <a:blip r:embed="rId20">
              <a:extLst>
                <a:ext uri="{28A0092B-C50C-407E-A947-70E740481C1C}">
                  <a14:useLocalDpi xmlns:a14="http://schemas.microsoft.com/office/drawing/2010/main" val="0"/>
                </a:ext>
              </a:extLst>
            </a:blip>
            <a:stretch>
              <a:fillRect l="-3116" r="0" b="-9104"/>
            </a:stretch>
          </a:blipFill>
          <a:ln w="38100" cap="sq">
            <a:solidFill>
              <a:srgbClr val="000000"/>
            </a:solidFill>
            <a:prstDash val="solid"/>
            <a:miter/>
          </a:ln>
        </p:spPr>
        <p:txBody>
          <a:bodyPr/>
          <a:lstStyle/>
          <a:p>
            <a:endParaRPr lang="en-US"/>
          </a:p>
        </p:txBody>
      </p:sp>
      <p:sp>
        <p:nvSpPr>
          <p:cNvPr id="12" name="Freeform 12"/>
          <p:cNvSpPr/>
          <p:nvPr/>
        </p:nvSpPr>
        <p:spPr>
          <a:xfrm>
            <a:off x="9024784" y="2784670"/>
            <a:ext cx="7381349" cy="5812298"/>
          </a:xfrm>
          <a:custGeom>
            <a:rect l="l" t="t" r="r" b="b"/>
            <a:pathLst>
              <a:path w="7381349" h="5812298">
                <a:moveTo>
                  <a:pt x="0" y="0"/>
                </a:moveTo>
                <a:lnTo>
                  <a:pt x="7381349" y="0"/>
                </a:lnTo>
                <a:lnTo>
                  <a:pt x="7381349" y="5812297"/>
                </a:lnTo>
                <a:lnTo>
                  <a:pt x="0" y="5812297"/>
                </a:lnTo>
                <a:lnTo>
                  <a:pt x="0" y="0"/>
                </a:lnTo>
                <a:close/>
              </a:path>
            </a:pathLst>
          </a:custGeom>
          <a:blipFill>
            <a:blip r:embed="rId21">
              <a:extLst>
                <a:ext uri="{28A0092B-C50C-407E-A947-70E740481C1C}">
                  <a14:useLocalDpi xmlns:a14="http://schemas.microsoft.com/office/drawing/2010/main" val="0"/>
                </a:ext>
              </a:extLst>
            </a:blip>
            <a:stretch>
              <a:fillRect/>
            </a:stretch>
          </a:blipFill>
          <a:ln w="38100" cap="sq">
            <a:solidFill>
              <a:srgbClr val="000000"/>
            </a:solidFill>
            <a:prstDash val="solid"/>
            <a:miter/>
          </a:ln>
        </p:spPr>
        <p:txBody>
          <a:bodyPr/>
          <a:lstStyle/>
          <a:p>
            <a:endParaRPr lang="en-US"/>
          </a:p>
        </p:txBody>
      </p:sp>
      <p:pic>
        <p:nvPicPr>
          <p:cNvPr id="13" name="Picture 13"/>
          <p:cNvPicPr>
            <a:picLocks noChangeAspect="1"/>
          </p:cNvPicPr>
          <p:nvPr/>
        </p:nvPicPr>
        <p:blipFill>
          <a:blip r:embed="rId22">
            <a:extLst>
              <a:ext uri="{28A0092B-C50C-407E-A947-70E740481C1C}">
                <a14:useLocalDpi xmlns:a14="http://schemas.microsoft.com/office/drawing/2010/main" val="0"/>
              </a:ext>
            </a:extLst>
          </a:blip>
          <a:srcRect l="143" r="143"/>
          <a:stretch>
            <a:fillRect/>
          </a:stretch>
        </p:blipFill>
        <p:spPr>
          <a:xfrm>
            <a:off x="12397805" y="56055"/>
            <a:ext cx="2907103" cy="2136721"/>
          </a:xfrm>
          <a:prstGeom prst="rect">
            <a:avLst/>
          </a:prstGeom>
        </p:spPr>
      </p:pic>
      <p:sp>
        <p:nvSpPr>
          <p:cNvPr id="14" name="Freeform 14"/>
          <p:cNvSpPr/>
          <p:nvPr/>
        </p:nvSpPr>
        <p:spPr>
          <a:xfrm>
            <a:off x="2475844" y="61579"/>
            <a:ext cx="2676542" cy="2131196"/>
          </a:xfrm>
          <a:custGeom>
            <a:rect l="l" t="t" r="r" b="b"/>
            <a:pathLst>
              <a:path w="2676542" h="2131196">
                <a:moveTo>
                  <a:pt x="0" y="0"/>
                </a:moveTo>
                <a:lnTo>
                  <a:pt x="2676541" y="0"/>
                </a:lnTo>
                <a:lnTo>
                  <a:pt x="2676541" y="2131197"/>
                </a:lnTo>
                <a:lnTo>
                  <a:pt x="0" y="2131197"/>
                </a:lnTo>
                <a:lnTo>
                  <a:pt x="0" y="0"/>
                </a:lnTo>
                <a:close/>
              </a:path>
            </a:pathLst>
          </a:custGeom>
          <a:blipFill>
            <a:blip r:embed="rId23">
              <a:extLst>
                <a:ext uri="{96DAC541-7B7A-43D3-8B79-37D633B846F1}">
                  <asvg:svgBlip xmlns:asvg="http://schemas.microsoft.com/office/drawing/2016/SVG/main" r:embed="rId24"/>
                </a:ext>
              </a:extLst>
            </a:blip>
            <a:stretch>
              <a:fillRect/>
            </a:stretch>
          </a:blipFill>
        </p:spPr>
        <p:txBody>
          <a:bodyPr/>
          <a:lstStyle/>
          <a:p>
            <a:endParaRPr lang="en-US"/>
          </a:p>
        </p:txBody>
      </p:sp>
      <p:sp>
        <p:nvSpPr>
          <p:cNvPr id="15" name="TextBox 15"/>
          <p:cNvSpPr txBox="1"/>
          <p:nvPr/>
        </p:nvSpPr>
        <p:spPr>
          <a:xfrm>
            <a:off x="2772834" y="236847"/>
            <a:ext cx="12145734" cy="1152944"/>
          </a:xfrm>
          <a:prstGeom prst="rect">
            <a:avLst/>
          </a:prstGeom>
        </p:spPr>
        <p:txBody>
          <a:bodyPr lIns="0" tIns="0" rIns="0" bIns="0" rtlCol="0" anchor="t">
            <a:spAutoFit/>
          </a:bodyPr>
          <a:lstStyle/>
          <a:p>
            <a:pPr algn="ctr">
              <a:lnSpc>
                <a:spcPts val="9800"/>
              </a:lnSpc>
              <a:spcBef>
                <a:spcPct val="0"/>
              </a:spcBef>
            </a:pPr>
            <a:r>
              <a:rPr lang="en-US" sz="7000">
                <a:solidFill>
                  <a:srgbClr val="000000"/>
                </a:solidFill>
                <a:latin typeface="Times New Roman" panose="02020603050405020304" pitchFamily="18" charset="0"/>
                <a:ea typeface="Canva Sans"/>
                <a:cs typeface="Times New Roman" panose="02020603050405020304" pitchFamily="18" charset="0"/>
                <a:sym typeface="Canva Sans"/>
              </a:rPr>
              <a:t>DỊCH VỤ DHCP</a:t>
            </a:r>
          </a:p>
        </p:txBody>
      </p:sp>
      <p:sp>
        <p:nvSpPr>
          <p:cNvPr id="16" name="TextBox 16"/>
          <p:cNvSpPr txBox="1"/>
          <p:nvPr/>
        </p:nvSpPr>
        <p:spPr>
          <a:xfrm>
            <a:off x="3138360" y="8730186"/>
            <a:ext cx="3496965" cy="356235"/>
          </a:xfrm>
          <a:prstGeom prst="rect">
            <a:avLst/>
          </a:prstGeom>
        </p:spPr>
        <p:txBody>
          <a:bodyPr lIns="0" tIns="0" rIns="0" bIns="0" rtlCol="0" anchor="t">
            <a:spAutoFit/>
          </a:bodyPr>
          <a:lstStyle/>
          <a:p>
            <a:pPr algn="ctr">
              <a:lnSpc>
                <a:spcPts val="2940"/>
              </a:lnSpc>
              <a:spcBef>
                <a:spcPct val="0"/>
              </a:spcBef>
            </a:pPr>
            <a:r>
              <a:rPr lang="en-US" sz="2100" i="1">
                <a:solidFill>
                  <a:srgbClr val="000000"/>
                </a:solidFill>
                <a:latin typeface="Canva Sans Italics"/>
                <a:ea typeface="Canva Sans Italics"/>
                <a:cs typeface="Canva Sans Italics"/>
                <a:sym typeface="Canva Sans Italics"/>
              </a:rPr>
              <a:t>Cấu hình DHCP trên Server</a:t>
            </a:r>
          </a:p>
        </p:txBody>
      </p:sp>
      <p:sp>
        <p:nvSpPr>
          <p:cNvPr id="17" name="TextBox 17"/>
          <p:cNvSpPr txBox="1"/>
          <p:nvPr/>
        </p:nvSpPr>
        <p:spPr>
          <a:xfrm>
            <a:off x="10807661" y="8730186"/>
            <a:ext cx="4285159" cy="356235"/>
          </a:xfrm>
          <a:prstGeom prst="rect">
            <a:avLst/>
          </a:prstGeom>
        </p:spPr>
        <p:txBody>
          <a:bodyPr lIns="0" tIns="0" rIns="0" bIns="0" rtlCol="0" anchor="t">
            <a:spAutoFit/>
          </a:bodyPr>
          <a:lstStyle/>
          <a:p>
            <a:pPr algn="ctr">
              <a:lnSpc>
                <a:spcPts val="2940"/>
              </a:lnSpc>
              <a:spcBef>
                <a:spcPct val="0"/>
              </a:spcBef>
            </a:pPr>
            <a:r>
              <a:rPr lang="en-US" sz="2100" i="1">
                <a:solidFill>
                  <a:srgbClr val="000000"/>
                </a:solidFill>
                <a:latin typeface="Canva Sans Italics"/>
                <a:ea typeface="Canva Sans Italics"/>
                <a:cs typeface="Canva Sans Italics"/>
                <a:sym typeface="Canva Sans Italics"/>
              </a:rPr>
              <a:t>Thiết bị nhận IP tự động từ Server</a:t>
            </a:r>
          </a:p>
        </p:txBody>
      </p:sp>
    </p:spTree>
  </p:cSld>
  <p:clrMapOvr>
    <a:masterClrMapping/>
  </p:clrMapOvr>
  <mc:AlternateContent xmlns:mc="http://schemas.openxmlformats.org/markup-compatibility/2006">
    <mc:Choice xmlns:p159="http://schemas.microsoft.com/office/powerpoint/2015/09/main" Requires="p159">
      <p:transition spd="slow" p14:dur="2000">
        <p159:morph option="byObject"/>
      </p:transition>
    </mc:Choice>
    <mc:Fallback>
      <p:transition spd="slow">
        <p:fade/>
      </p:transition>
    </mc:Fallback>
  </mc:AlternateContent>
  <p:timing/>
</p:sld>
</file>

<file path=ppt/slides/slide22.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bg>
      <p:bgPr>
        <a:solidFill>
          <a:srgbClr val="FFF8ED"/>
        </a:solidFill>
        <a:effectLst/>
      </p:bgPr>
    </p:bg>
    <p:spTree>
      <p:nvGrpSpPr>
        <p:cNvPr id="1" name=""/>
        <p:cNvGrpSpPr/>
        <p:nvPr/>
      </p:nvGrpSpPr>
      <p:grpSpPr>
        <a:xfrm>
          <a:off x="0" y="0"/>
          <a:ext cx="0" cy="0"/>
        </a:xfrm>
      </p:grpSpPr>
      <p:sp>
        <p:nvSpPr>
          <p:cNvPr id="2" name="Freeform 2"/>
          <p:cNvSpPr/>
          <p:nvPr/>
        </p:nvSpPr>
        <p:spPr>
          <a:xfrm>
            <a:off x="-2684518" y="2387704"/>
            <a:ext cx="4579532" cy="4579532"/>
          </a:xfrm>
          <a:custGeom>
            <a:rect l="l" t="t" r="r" b="b"/>
            <a:pathLst>
              <a:path w="4579532" h="4579532">
                <a:moveTo>
                  <a:pt x="0" y="0"/>
                </a:moveTo>
                <a:lnTo>
                  <a:pt x="4579532" y="0"/>
                </a:lnTo>
                <a:lnTo>
                  <a:pt x="4579532" y="4579532"/>
                </a:lnTo>
                <a:lnTo>
                  <a:pt x="0" y="45795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860050" y="4542708"/>
            <a:ext cx="1785805" cy="1618385"/>
          </a:xfrm>
          <a:custGeom>
            <a:rect l="l" t="t" r="r" b="b"/>
            <a:pathLst>
              <a:path w="1785805" h="1618385">
                <a:moveTo>
                  <a:pt x="0" y="0"/>
                </a:moveTo>
                <a:lnTo>
                  <a:pt x="1785805" y="0"/>
                </a:lnTo>
                <a:lnTo>
                  <a:pt x="1785805" y="1618385"/>
                </a:lnTo>
                <a:lnTo>
                  <a:pt x="0" y="161838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a:off x="16927821" y="8450151"/>
            <a:ext cx="3320177" cy="3320177"/>
          </a:xfrm>
          <a:custGeom>
            <a:rect l="l" t="t" r="r" b="b"/>
            <a:pathLst>
              <a:path w="3320177" h="3320177">
                <a:moveTo>
                  <a:pt x="0" y="0"/>
                </a:moveTo>
                <a:lnTo>
                  <a:pt x="3320177" y="0"/>
                </a:lnTo>
                <a:lnTo>
                  <a:pt x="3320177" y="3320177"/>
                </a:lnTo>
                <a:lnTo>
                  <a:pt x="0" y="332017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5" name="Freeform 5"/>
          <p:cNvSpPr/>
          <p:nvPr/>
        </p:nvSpPr>
        <p:spPr>
          <a:xfrm>
            <a:off x="16498388" y="8450151"/>
            <a:ext cx="1143736" cy="1394800"/>
          </a:xfrm>
          <a:custGeom>
            <a:rect l="l" t="t" r="r" b="b"/>
            <a:pathLst>
              <a:path w="1143736" h="1394800">
                <a:moveTo>
                  <a:pt x="0" y="0"/>
                </a:moveTo>
                <a:lnTo>
                  <a:pt x="1143737" y="0"/>
                </a:lnTo>
                <a:lnTo>
                  <a:pt x="1143737" y="1394800"/>
                </a:lnTo>
                <a:lnTo>
                  <a:pt x="0" y="139480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6" name="Freeform 6"/>
          <p:cNvSpPr/>
          <p:nvPr/>
        </p:nvSpPr>
        <p:spPr>
          <a:xfrm>
            <a:off x="16396608" y="6097016"/>
            <a:ext cx="2414918" cy="1267832"/>
          </a:xfrm>
          <a:custGeom>
            <a:rect l="l" t="t" r="r" b="b"/>
            <a:pathLst>
              <a:path w="2414918" h="1267832">
                <a:moveTo>
                  <a:pt x="0" y="0"/>
                </a:moveTo>
                <a:lnTo>
                  <a:pt x="2414918" y="0"/>
                </a:lnTo>
                <a:lnTo>
                  <a:pt x="2414918" y="1267832"/>
                </a:lnTo>
                <a:lnTo>
                  <a:pt x="0" y="1267832"/>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7" name="Freeform 7"/>
          <p:cNvSpPr/>
          <p:nvPr/>
        </p:nvSpPr>
        <p:spPr>
          <a:xfrm>
            <a:off x="430568" y="7787551"/>
            <a:ext cx="858965" cy="4114800"/>
          </a:xfrm>
          <a:custGeom>
            <a:rect l="l" t="t" r="r" b="b"/>
            <a:pathLst>
              <a:path w="858965" h="4114800">
                <a:moveTo>
                  <a:pt x="0" y="0"/>
                </a:moveTo>
                <a:lnTo>
                  <a:pt x="858964" y="0"/>
                </a:lnTo>
                <a:lnTo>
                  <a:pt x="858964" y="4114800"/>
                </a:lnTo>
                <a:lnTo>
                  <a:pt x="0" y="411480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8" name="Freeform 8"/>
          <p:cNvSpPr/>
          <p:nvPr/>
        </p:nvSpPr>
        <p:spPr>
          <a:xfrm>
            <a:off x="16267867" y="228232"/>
            <a:ext cx="1792366" cy="1792366"/>
          </a:xfrm>
          <a:custGeom>
            <a:rect l="l" t="t" r="r" b="b"/>
            <a:pathLst>
              <a:path w="1792366" h="1792366">
                <a:moveTo>
                  <a:pt x="0" y="0"/>
                </a:moveTo>
                <a:lnTo>
                  <a:pt x="1792366" y="0"/>
                </a:lnTo>
                <a:lnTo>
                  <a:pt x="1792366" y="1792366"/>
                </a:lnTo>
                <a:lnTo>
                  <a:pt x="0" y="1792366"/>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US"/>
          </a:p>
        </p:txBody>
      </p:sp>
      <p:sp>
        <p:nvSpPr>
          <p:cNvPr id="9" name="Freeform 9"/>
          <p:cNvSpPr/>
          <p:nvPr/>
        </p:nvSpPr>
        <p:spPr>
          <a:xfrm>
            <a:off x="-185773" y="379722"/>
            <a:ext cx="2661617" cy="998106"/>
          </a:xfrm>
          <a:custGeom>
            <a:rect l="l" t="t" r="r" b="b"/>
            <a:pathLst>
              <a:path w="2661617" h="998106">
                <a:moveTo>
                  <a:pt x="0" y="0"/>
                </a:moveTo>
                <a:lnTo>
                  <a:pt x="2661617" y="0"/>
                </a:lnTo>
                <a:lnTo>
                  <a:pt x="2661617" y="998107"/>
                </a:lnTo>
                <a:lnTo>
                  <a:pt x="0" y="998107"/>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en-US"/>
          </a:p>
        </p:txBody>
      </p:sp>
      <p:sp>
        <p:nvSpPr>
          <p:cNvPr id="10" name="Freeform 10"/>
          <p:cNvSpPr/>
          <p:nvPr/>
        </p:nvSpPr>
        <p:spPr>
          <a:xfrm>
            <a:off x="16396608" y="3698708"/>
            <a:ext cx="3892957" cy="720197"/>
          </a:xfrm>
          <a:custGeom>
            <a:rect l="l" t="t" r="r" b="b"/>
            <a:pathLst>
              <a:path w="3892957" h="720197">
                <a:moveTo>
                  <a:pt x="0" y="0"/>
                </a:moveTo>
                <a:lnTo>
                  <a:pt x="3892957" y="0"/>
                </a:lnTo>
                <a:lnTo>
                  <a:pt x="3892957" y="720197"/>
                </a:lnTo>
                <a:lnTo>
                  <a:pt x="0" y="720197"/>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txBody>
          <a:bodyPr/>
          <a:lstStyle/>
          <a:p>
            <a:endParaRPr lang="en-US"/>
          </a:p>
        </p:txBody>
      </p:sp>
      <p:sp>
        <p:nvSpPr>
          <p:cNvPr id="11" name="Freeform 11"/>
          <p:cNvSpPr/>
          <p:nvPr/>
        </p:nvSpPr>
        <p:spPr>
          <a:xfrm>
            <a:off x="1706228" y="2074567"/>
            <a:ext cx="6361228" cy="6794369"/>
          </a:xfrm>
          <a:custGeom>
            <a:rect l="l" t="t" r="r" b="b"/>
            <a:pathLst>
              <a:path w="6361228" h="6794369">
                <a:moveTo>
                  <a:pt x="0" y="0"/>
                </a:moveTo>
                <a:lnTo>
                  <a:pt x="6361229" y="0"/>
                </a:lnTo>
                <a:lnTo>
                  <a:pt x="6361229" y="6794370"/>
                </a:lnTo>
                <a:lnTo>
                  <a:pt x="0" y="6794370"/>
                </a:lnTo>
                <a:lnTo>
                  <a:pt x="0" y="0"/>
                </a:lnTo>
                <a:close/>
              </a:path>
            </a:pathLst>
          </a:custGeom>
          <a:blipFill>
            <a:blip r:embed="rId20">
              <a:extLst>
                <a:ext uri="{28A0092B-C50C-407E-A947-70E740481C1C}">
                  <a14:useLocalDpi xmlns:a14="http://schemas.microsoft.com/office/drawing/2010/main" val="0"/>
                </a:ext>
              </a:extLst>
            </a:blip>
            <a:stretch>
              <a:fillRect/>
            </a:stretch>
          </a:blipFill>
          <a:ln w="38100" cap="sq">
            <a:solidFill>
              <a:srgbClr val="000000"/>
            </a:solidFill>
            <a:prstDash val="solid"/>
            <a:miter/>
          </a:ln>
        </p:spPr>
        <p:txBody>
          <a:bodyPr/>
          <a:lstStyle/>
          <a:p>
            <a:endParaRPr lang="en-US"/>
          </a:p>
        </p:txBody>
      </p:sp>
      <p:sp>
        <p:nvSpPr>
          <p:cNvPr id="12" name="Freeform 12"/>
          <p:cNvSpPr/>
          <p:nvPr/>
        </p:nvSpPr>
        <p:spPr>
          <a:xfrm>
            <a:off x="9650828" y="2074567"/>
            <a:ext cx="6277298" cy="6777110"/>
          </a:xfrm>
          <a:custGeom>
            <a:rect l="l" t="t" r="r" b="b"/>
            <a:pathLst>
              <a:path w="6277298" h="6777110">
                <a:moveTo>
                  <a:pt x="0" y="0"/>
                </a:moveTo>
                <a:lnTo>
                  <a:pt x="6277299" y="0"/>
                </a:lnTo>
                <a:lnTo>
                  <a:pt x="6277299" y="6777111"/>
                </a:lnTo>
                <a:lnTo>
                  <a:pt x="0" y="6777111"/>
                </a:lnTo>
                <a:lnTo>
                  <a:pt x="0" y="0"/>
                </a:lnTo>
                <a:close/>
              </a:path>
            </a:pathLst>
          </a:custGeom>
          <a:blipFill>
            <a:blip r:embed="rId21">
              <a:extLst>
                <a:ext uri="{28A0092B-C50C-407E-A947-70E740481C1C}">
                  <a14:useLocalDpi xmlns:a14="http://schemas.microsoft.com/office/drawing/2010/main" val="0"/>
                </a:ext>
              </a:extLst>
            </a:blip>
            <a:stretch>
              <a:fillRect/>
            </a:stretch>
          </a:blipFill>
          <a:ln w="38100" cap="sq">
            <a:solidFill>
              <a:srgbClr val="000000"/>
            </a:solidFill>
            <a:prstDash val="solid"/>
            <a:miter/>
          </a:ln>
        </p:spPr>
        <p:txBody>
          <a:bodyPr/>
          <a:lstStyle/>
          <a:p>
            <a:endParaRPr lang="en-US"/>
          </a:p>
        </p:txBody>
      </p:sp>
      <p:sp>
        <p:nvSpPr>
          <p:cNvPr id="13" name="Freeform 13"/>
          <p:cNvSpPr/>
          <p:nvPr/>
        </p:nvSpPr>
        <p:spPr>
          <a:xfrm>
            <a:off x="3450987" y="310772"/>
            <a:ext cx="1435856" cy="1435856"/>
          </a:xfrm>
          <a:custGeom>
            <a:rect l="l" t="t" r="r" b="b"/>
            <a:pathLst>
              <a:path w="1435856" h="1435856">
                <a:moveTo>
                  <a:pt x="0" y="0"/>
                </a:moveTo>
                <a:lnTo>
                  <a:pt x="1435855" y="0"/>
                </a:lnTo>
                <a:lnTo>
                  <a:pt x="1435855" y="1435856"/>
                </a:lnTo>
                <a:lnTo>
                  <a:pt x="0" y="1435856"/>
                </a:lnTo>
                <a:lnTo>
                  <a:pt x="0" y="0"/>
                </a:lnTo>
                <a:close/>
              </a:path>
            </a:pathLst>
          </a:custGeom>
          <a:blipFill>
            <a:blip r:embed="rId22">
              <a:extLst>
                <a:ext uri="{96DAC541-7B7A-43D3-8B79-37D633B846F1}">
                  <asvg:svgBlip xmlns:asvg="http://schemas.microsoft.com/office/drawing/2016/SVG/main" r:embed="rId23"/>
                </a:ext>
              </a:extLst>
            </a:blip>
            <a:stretch>
              <a:fillRect/>
            </a:stretch>
          </a:blipFill>
        </p:spPr>
        <p:txBody>
          <a:bodyPr/>
          <a:lstStyle/>
          <a:p>
            <a:endParaRPr lang="en-US"/>
          </a:p>
        </p:txBody>
      </p:sp>
      <p:sp>
        <p:nvSpPr>
          <p:cNvPr id="14" name="Freeform 14"/>
          <p:cNvSpPr/>
          <p:nvPr/>
        </p:nvSpPr>
        <p:spPr>
          <a:xfrm>
            <a:off x="12512372" y="101275"/>
            <a:ext cx="1611400" cy="1854849"/>
          </a:xfrm>
          <a:custGeom>
            <a:rect l="l" t="t" r="r" b="b"/>
            <a:pathLst>
              <a:path w="1611400" h="1854849">
                <a:moveTo>
                  <a:pt x="0" y="0"/>
                </a:moveTo>
                <a:lnTo>
                  <a:pt x="1611400" y="0"/>
                </a:lnTo>
                <a:lnTo>
                  <a:pt x="1611400" y="1854850"/>
                </a:lnTo>
                <a:lnTo>
                  <a:pt x="0" y="1854850"/>
                </a:lnTo>
                <a:lnTo>
                  <a:pt x="0" y="0"/>
                </a:lnTo>
                <a:close/>
              </a:path>
            </a:pathLst>
          </a:custGeom>
          <a:blipFill>
            <a:blip r:embed="rId24">
              <a:extLst>
                <a:ext uri="{96DAC541-7B7A-43D3-8B79-37D633B846F1}">
                  <asvg:svgBlip xmlns:asvg="http://schemas.microsoft.com/office/drawing/2016/SVG/main" r:embed="rId25"/>
                </a:ext>
              </a:extLst>
            </a:blip>
            <a:stretch>
              <a:fillRect/>
            </a:stretch>
          </a:blipFill>
        </p:spPr>
        <p:txBody>
          <a:bodyPr/>
          <a:lstStyle/>
          <a:p>
            <a:endParaRPr lang="en-US"/>
          </a:p>
        </p:txBody>
      </p:sp>
      <p:sp>
        <p:nvSpPr>
          <p:cNvPr id="15" name="TextBox 15"/>
          <p:cNvSpPr txBox="1"/>
          <p:nvPr/>
        </p:nvSpPr>
        <p:spPr>
          <a:xfrm>
            <a:off x="2772834" y="255897"/>
            <a:ext cx="12145734" cy="1111246"/>
          </a:xfrm>
          <a:prstGeom prst="rect">
            <a:avLst/>
          </a:prstGeom>
        </p:spPr>
        <p:txBody>
          <a:bodyPr lIns="0" tIns="0" rIns="0" bIns="0" rtlCol="0" anchor="t">
            <a:spAutoFit/>
          </a:bodyPr>
          <a:lstStyle/>
          <a:p>
            <a:pPr algn="ctr">
              <a:lnSpc>
                <a:spcPts val="9100"/>
              </a:lnSpc>
              <a:spcBef>
                <a:spcPct val="0"/>
              </a:spcBef>
            </a:pPr>
            <a:r>
              <a:rPr lang="en-US" sz="6500">
                <a:solidFill>
                  <a:srgbClr val="000000"/>
                </a:solidFill>
                <a:latin typeface="Times New Roman" panose="02020603050405020304" pitchFamily="18" charset="0"/>
                <a:ea typeface="Canva Sans"/>
                <a:cs typeface="Times New Roman" panose="02020603050405020304" pitchFamily="18" charset="0"/>
                <a:sym typeface="Canva Sans"/>
              </a:rPr>
              <a:t>DỊCH VỤ DNS</a:t>
            </a:r>
          </a:p>
        </p:txBody>
      </p:sp>
      <p:sp>
        <p:nvSpPr>
          <p:cNvPr id="16" name="TextBox 16"/>
          <p:cNvSpPr txBox="1"/>
          <p:nvPr/>
        </p:nvSpPr>
        <p:spPr>
          <a:xfrm>
            <a:off x="3236090" y="8946598"/>
            <a:ext cx="3301504" cy="356235"/>
          </a:xfrm>
          <a:prstGeom prst="rect">
            <a:avLst/>
          </a:prstGeom>
        </p:spPr>
        <p:txBody>
          <a:bodyPr lIns="0" tIns="0" rIns="0" bIns="0" rtlCol="0" anchor="t">
            <a:spAutoFit/>
          </a:bodyPr>
          <a:lstStyle/>
          <a:p>
            <a:pPr algn="ctr">
              <a:lnSpc>
                <a:spcPts val="2940"/>
              </a:lnSpc>
              <a:spcBef>
                <a:spcPct val="0"/>
              </a:spcBef>
            </a:pPr>
            <a:r>
              <a:rPr lang="en-US" sz="2100" i="1">
                <a:solidFill>
                  <a:srgbClr val="000000"/>
                </a:solidFill>
                <a:latin typeface="Canva Sans Italics"/>
                <a:ea typeface="Canva Sans Italics"/>
                <a:cs typeface="Canva Sans Italics"/>
                <a:sym typeface="Canva Sans Italics"/>
              </a:rPr>
              <a:t>Cấu hình DNS trên Server</a:t>
            </a:r>
          </a:p>
        </p:txBody>
      </p:sp>
      <p:sp>
        <p:nvSpPr>
          <p:cNvPr id="17" name="TextBox 17"/>
          <p:cNvSpPr txBox="1"/>
          <p:nvPr/>
        </p:nvSpPr>
        <p:spPr>
          <a:xfrm>
            <a:off x="11319502" y="8902065"/>
            <a:ext cx="3201290" cy="356235"/>
          </a:xfrm>
          <a:prstGeom prst="rect">
            <a:avLst/>
          </a:prstGeom>
        </p:spPr>
        <p:txBody>
          <a:bodyPr lIns="0" tIns="0" rIns="0" bIns="0" rtlCol="0" anchor="t">
            <a:spAutoFit/>
          </a:bodyPr>
          <a:lstStyle/>
          <a:p>
            <a:pPr algn="ctr">
              <a:lnSpc>
                <a:spcPts val="2940"/>
              </a:lnSpc>
              <a:spcBef>
                <a:spcPct val="0"/>
              </a:spcBef>
            </a:pPr>
            <a:r>
              <a:rPr lang="en-US" sz="2100" i="1">
                <a:solidFill>
                  <a:srgbClr val="000000"/>
                </a:solidFill>
                <a:latin typeface="Canva Sans Italics"/>
                <a:ea typeface="Canva Sans Italics"/>
                <a:cs typeface="Canva Sans Italics"/>
                <a:sym typeface="Canva Sans Italics"/>
              </a:rPr>
              <a:t>Truy cập tên miền DNS</a:t>
            </a:r>
          </a:p>
        </p:txBody>
      </p:sp>
    </p:spTree>
  </p:cSld>
  <p:clrMapOvr>
    <a:masterClrMapping/>
  </p:clrMapOvr>
  <mc:AlternateContent xmlns:mc="http://schemas.openxmlformats.org/markup-compatibility/2006">
    <mc:Choice xmlns:p159="http://schemas.microsoft.com/office/powerpoint/2015/09/main" Requires="p159">
      <p:transition spd="slow" p14:dur="2000">
        <p159:morph option="byObject"/>
      </p:transition>
    </mc:Choice>
    <mc:Fallback>
      <p:transition spd="slow">
        <p:fade/>
      </p:transition>
    </mc:Fallback>
  </mc:AlternateContent>
  <p:timing/>
</p:sld>
</file>

<file path=ppt/slides/slide23.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bg>
      <p:bgPr>
        <a:solidFill>
          <a:srgbClr val="FFF8ED"/>
        </a:solidFill>
        <a:effectLst/>
      </p:bgPr>
    </p:bg>
    <p:spTree>
      <p:nvGrpSpPr>
        <p:cNvPr id="1" name=""/>
        <p:cNvGrpSpPr/>
        <p:nvPr/>
      </p:nvGrpSpPr>
      <p:grpSpPr>
        <a:xfrm>
          <a:off x="0" y="0"/>
          <a:ext cx="0" cy="0"/>
        </a:xfrm>
      </p:grpSpPr>
      <p:sp>
        <p:nvSpPr>
          <p:cNvPr id="2" name="Freeform 2"/>
          <p:cNvSpPr/>
          <p:nvPr/>
        </p:nvSpPr>
        <p:spPr>
          <a:xfrm>
            <a:off x="-2684518" y="2387704"/>
            <a:ext cx="4579532" cy="4579532"/>
          </a:xfrm>
          <a:custGeom>
            <a:rect l="l" t="t" r="r" b="b"/>
            <a:pathLst>
              <a:path w="4579532" h="4579532">
                <a:moveTo>
                  <a:pt x="0" y="0"/>
                </a:moveTo>
                <a:lnTo>
                  <a:pt x="4579532" y="0"/>
                </a:lnTo>
                <a:lnTo>
                  <a:pt x="4579532" y="4579532"/>
                </a:lnTo>
                <a:lnTo>
                  <a:pt x="0" y="45795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860050" y="4542708"/>
            <a:ext cx="1785805" cy="1618385"/>
          </a:xfrm>
          <a:custGeom>
            <a:rect l="l" t="t" r="r" b="b"/>
            <a:pathLst>
              <a:path w="1785805" h="1618385">
                <a:moveTo>
                  <a:pt x="0" y="0"/>
                </a:moveTo>
                <a:lnTo>
                  <a:pt x="1785805" y="0"/>
                </a:lnTo>
                <a:lnTo>
                  <a:pt x="1785805" y="1618385"/>
                </a:lnTo>
                <a:lnTo>
                  <a:pt x="0" y="161838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a:off x="16927821" y="8450151"/>
            <a:ext cx="3320177" cy="3320177"/>
          </a:xfrm>
          <a:custGeom>
            <a:rect l="l" t="t" r="r" b="b"/>
            <a:pathLst>
              <a:path w="3320177" h="3320177">
                <a:moveTo>
                  <a:pt x="0" y="0"/>
                </a:moveTo>
                <a:lnTo>
                  <a:pt x="3320177" y="0"/>
                </a:lnTo>
                <a:lnTo>
                  <a:pt x="3320177" y="3320177"/>
                </a:lnTo>
                <a:lnTo>
                  <a:pt x="0" y="332017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5" name="Freeform 5"/>
          <p:cNvSpPr/>
          <p:nvPr/>
        </p:nvSpPr>
        <p:spPr>
          <a:xfrm>
            <a:off x="16498388" y="8450151"/>
            <a:ext cx="1143736" cy="1394800"/>
          </a:xfrm>
          <a:custGeom>
            <a:rect l="l" t="t" r="r" b="b"/>
            <a:pathLst>
              <a:path w="1143736" h="1394800">
                <a:moveTo>
                  <a:pt x="0" y="0"/>
                </a:moveTo>
                <a:lnTo>
                  <a:pt x="1143737" y="0"/>
                </a:lnTo>
                <a:lnTo>
                  <a:pt x="1143737" y="1394800"/>
                </a:lnTo>
                <a:lnTo>
                  <a:pt x="0" y="139480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6" name="Freeform 6"/>
          <p:cNvSpPr/>
          <p:nvPr/>
        </p:nvSpPr>
        <p:spPr>
          <a:xfrm>
            <a:off x="16396608" y="6097016"/>
            <a:ext cx="2414918" cy="1267832"/>
          </a:xfrm>
          <a:custGeom>
            <a:rect l="l" t="t" r="r" b="b"/>
            <a:pathLst>
              <a:path w="2414918" h="1267832">
                <a:moveTo>
                  <a:pt x="0" y="0"/>
                </a:moveTo>
                <a:lnTo>
                  <a:pt x="2414918" y="0"/>
                </a:lnTo>
                <a:lnTo>
                  <a:pt x="2414918" y="1267832"/>
                </a:lnTo>
                <a:lnTo>
                  <a:pt x="0" y="1267832"/>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7" name="Freeform 7"/>
          <p:cNvSpPr/>
          <p:nvPr/>
        </p:nvSpPr>
        <p:spPr>
          <a:xfrm>
            <a:off x="430568" y="7787551"/>
            <a:ext cx="858965" cy="4114800"/>
          </a:xfrm>
          <a:custGeom>
            <a:rect l="l" t="t" r="r" b="b"/>
            <a:pathLst>
              <a:path w="858965" h="4114800">
                <a:moveTo>
                  <a:pt x="0" y="0"/>
                </a:moveTo>
                <a:lnTo>
                  <a:pt x="858964" y="0"/>
                </a:lnTo>
                <a:lnTo>
                  <a:pt x="858964" y="4114800"/>
                </a:lnTo>
                <a:lnTo>
                  <a:pt x="0" y="411480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8" name="Freeform 8"/>
          <p:cNvSpPr/>
          <p:nvPr/>
        </p:nvSpPr>
        <p:spPr>
          <a:xfrm>
            <a:off x="16267867" y="228232"/>
            <a:ext cx="1792366" cy="1792366"/>
          </a:xfrm>
          <a:custGeom>
            <a:rect l="l" t="t" r="r" b="b"/>
            <a:pathLst>
              <a:path w="1792366" h="1792366">
                <a:moveTo>
                  <a:pt x="0" y="0"/>
                </a:moveTo>
                <a:lnTo>
                  <a:pt x="1792366" y="0"/>
                </a:lnTo>
                <a:lnTo>
                  <a:pt x="1792366" y="1792366"/>
                </a:lnTo>
                <a:lnTo>
                  <a:pt x="0" y="1792366"/>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US"/>
          </a:p>
        </p:txBody>
      </p:sp>
      <p:sp>
        <p:nvSpPr>
          <p:cNvPr id="9" name="Freeform 9"/>
          <p:cNvSpPr/>
          <p:nvPr/>
        </p:nvSpPr>
        <p:spPr>
          <a:xfrm>
            <a:off x="-185773" y="379722"/>
            <a:ext cx="2661617" cy="998106"/>
          </a:xfrm>
          <a:custGeom>
            <a:rect l="l" t="t" r="r" b="b"/>
            <a:pathLst>
              <a:path w="2661617" h="998106">
                <a:moveTo>
                  <a:pt x="0" y="0"/>
                </a:moveTo>
                <a:lnTo>
                  <a:pt x="2661617" y="0"/>
                </a:lnTo>
                <a:lnTo>
                  <a:pt x="2661617" y="998107"/>
                </a:lnTo>
                <a:lnTo>
                  <a:pt x="0" y="998107"/>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en-US"/>
          </a:p>
        </p:txBody>
      </p:sp>
      <p:sp>
        <p:nvSpPr>
          <p:cNvPr id="10" name="Freeform 10"/>
          <p:cNvSpPr/>
          <p:nvPr/>
        </p:nvSpPr>
        <p:spPr>
          <a:xfrm>
            <a:off x="16396608" y="3698708"/>
            <a:ext cx="3892957" cy="720197"/>
          </a:xfrm>
          <a:custGeom>
            <a:rect l="l" t="t" r="r" b="b"/>
            <a:pathLst>
              <a:path w="3892957" h="720197">
                <a:moveTo>
                  <a:pt x="0" y="0"/>
                </a:moveTo>
                <a:lnTo>
                  <a:pt x="3892957" y="0"/>
                </a:lnTo>
                <a:lnTo>
                  <a:pt x="3892957" y="720197"/>
                </a:lnTo>
                <a:lnTo>
                  <a:pt x="0" y="720197"/>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txBody>
          <a:bodyPr/>
          <a:lstStyle/>
          <a:p>
            <a:endParaRPr lang="en-US"/>
          </a:p>
        </p:txBody>
      </p:sp>
      <p:sp>
        <p:nvSpPr>
          <p:cNvPr id="11" name="Freeform 11"/>
          <p:cNvSpPr/>
          <p:nvPr/>
        </p:nvSpPr>
        <p:spPr>
          <a:xfrm>
            <a:off x="2184075" y="2568699"/>
            <a:ext cx="6101192" cy="5566403"/>
          </a:xfrm>
          <a:custGeom>
            <a:rect l="l" t="t" r="r" b="b"/>
            <a:pathLst>
              <a:path w="6101192" h="5566403">
                <a:moveTo>
                  <a:pt x="0" y="0"/>
                </a:moveTo>
                <a:lnTo>
                  <a:pt x="6101192" y="0"/>
                </a:lnTo>
                <a:lnTo>
                  <a:pt x="6101192" y="5566403"/>
                </a:lnTo>
                <a:lnTo>
                  <a:pt x="0" y="5566403"/>
                </a:lnTo>
                <a:lnTo>
                  <a:pt x="0" y="0"/>
                </a:lnTo>
                <a:close/>
              </a:path>
            </a:pathLst>
          </a:custGeom>
          <a:blipFill>
            <a:blip r:embed="rId20">
              <a:extLst>
                <a:ext uri="{28A0092B-C50C-407E-A947-70E740481C1C}">
                  <a14:useLocalDpi xmlns:a14="http://schemas.microsoft.com/office/drawing/2010/main" val="0"/>
                </a:ext>
              </a:extLst>
            </a:blip>
            <a:stretch>
              <a:fillRect t="-582" r="-3899" b="-6323"/>
            </a:stretch>
          </a:blipFill>
          <a:ln w="38100" cap="sq">
            <a:solidFill>
              <a:srgbClr val="000000"/>
            </a:solidFill>
            <a:prstDash val="solid"/>
            <a:miter/>
          </a:ln>
        </p:spPr>
        <p:txBody>
          <a:bodyPr/>
          <a:lstStyle/>
          <a:p>
            <a:endParaRPr lang="en-US"/>
          </a:p>
        </p:txBody>
      </p:sp>
      <p:sp>
        <p:nvSpPr>
          <p:cNvPr id="12" name="Freeform 12"/>
          <p:cNvSpPr/>
          <p:nvPr/>
        </p:nvSpPr>
        <p:spPr>
          <a:xfrm>
            <a:off x="8987551" y="2568699"/>
            <a:ext cx="6732655" cy="5566403"/>
          </a:xfrm>
          <a:custGeom>
            <a:rect l="l" t="t" r="r" b="b"/>
            <a:pathLst>
              <a:path w="6732655" h="5566403">
                <a:moveTo>
                  <a:pt x="0" y="0"/>
                </a:moveTo>
                <a:lnTo>
                  <a:pt x="6732655" y="0"/>
                </a:lnTo>
                <a:lnTo>
                  <a:pt x="6732655" y="5566403"/>
                </a:lnTo>
                <a:lnTo>
                  <a:pt x="0" y="5566403"/>
                </a:lnTo>
                <a:lnTo>
                  <a:pt x="0" y="0"/>
                </a:lnTo>
                <a:close/>
              </a:path>
            </a:pathLst>
          </a:custGeom>
          <a:blipFill>
            <a:blip r:embed="rId21">
              <a:extLst>
                <a:ext uri="{28A0092B-C50C-407E-A947-70E740481C1C}">
                  <a14:useLocalDpi xmlns:a14="http://schemas.microsoft.com/office/drawing/2010/main" val="0"/>
                </a:ext>
              </a:extLst>
            </a:blip>
            <a:stretch>
              <a:fillRect/>
            </a:stretch>
          </a:blipFill>
          <a:ln w="38100" cap="sq">
            <a:solidFill>
              <a:srgbClr val="000000"/>
            </a:solidFill>
            <a:prstDash val="solid"/>
            <a:miter/>
          </a:ln>
        </p:spPr>
        <p:txBody>
          <a:bodyPr/>
          <a:lstStyle/>
          <a:p>
            <a:endParaRPr lang="en-US"/>
          </a:p>
        </p:txBody>
      </p:sp>
      <p:sp>
        <p:nvSpPr>
          <p:cNvPr id="13" name="Freeform 13"/>
          <p:cNvSpPr/>
          <p:nvPr/>
        </p:nvSpPr>
        <p:spPr>
          <a:xfrm>
            <a:off x="13021887" y="365217"/>
            <a:ext cx="1572726" cy="1518396"/>
          </a:xfrm>
          <a:custGeom>
            <a:rect l="l" t="t" r="r" b="b"/>
            <a:pathLst>
              <a:path w="1572726" h="1518396">
                <a:moveTo>
                  <a:pt x="0" y="0"/>
                </a:moveTo>
                <a:lnTo>
                  <a:pt x="1572726" y="0"/>
                </a:lnTo>
                <a:lnTo>
                  <a:pt x="1572726" y="1518396"/>
                </a:lnTo>
                <a:lnTo>
                  <a:pt x="0" y="1518396"/>
                </a:lnTo>
                <a:lnTo>
                  <a:pt x="0" y="0"/>
                </a:lnTo>
                <a:close/>
              </a:path>
            </a:pathLst>
          </a:custGeom>
          <a:blipFill>
            <a:blip r:embed="rId22">
              <a:extLst>
                <a:ext uri="{96DAC541-7B7A-43D3-8B79-37D633B846F1}">
                  <asvg:svgBlip xmlns:asvg="http://schemas.microsoft.com/office/drawing/2016/SVG/main" r:embed="rId23"/>
                </a:ext>
              </a:extLst>
            </a:blip>
            <a:stretch>
              <a:fillRect/>
            </a:stretch>
          </a:blipFill>
        </p:spPr>
        <p:txBody>
          <a:bodyPr/>
          <a:lstStyle/>
          <a:p>
            <a:endParaRPr lang="en-US"/>
          </a:p>
        </p:txBody>
      </p:sp>
      <p:pic>
        <p:nvPicPr>
          <p:cNvPr id="14" name="Picture 14"/>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2772834" y="458596"/>
            <a:ext cx="2064556" cy="1331639"/>
          </a:xfrm>
          <a:prstGeom prst="rect">
            <a:avLst/>
          </a:prstGeom>
        </p:spPr>
      </p:pic>
      <p:sp>
        <p:nvSpPr>
          <p:cNvPr id="15" name="TextBox 15"/>
          <p:cNvSpPr txBox="1"/>
          <p:nvPr/>
        </p:nvSpPr>
        <p:spPr>
          <a:xfrm>
            <a:off x="2772834" y="255897"/>
            <a:ext cx="12145734" cy="1111246"/>
          </a:xfrm>
          <a:prstGeom prst="rect">
            <a:avLst/>
          </a:prstGeom>
        </p:spPr>
        <p:txBody>
          <a:bodyPr lIns="0" tIns="0" rIns="0" bIns="0" rtlCol="0" anchor="t">
            <a:spAutoFit/>
          </a:bodyPr>
          <a:lstStyle/>
          <a:p>
            <a:pPr algn="ctr">
              <a:lnSpc>
                <a:spcPts val="9100"/>
              </a:lnSpc>
              <a:spcBef>
                <a:spcPct val="0"/>
              </a:spcBef>
            </a:pPr>
            <a:r>
              <a:rPr lang="en-US" sz="6500">
                <a:solidFill>
                  <a:srgbClr val="000000"/>
                </a:solidFill>
                <a:latin typeface="Times New Roman" panose="02020603050405020304" pitchFamily="18" charset="0"/>
                <a:ea typeface="Canva Sans"/>
                <a:cs typeface="Times New Roman" panose="02020603050405020304" pitchFamily="18" charset="0"/>
                <a:sym typeface="Canva Sans"/>
              </a:rPr>
              <a:t>DỊCH VỤ WEBSITE</a:t>
            </a:r>
          </a:p>
        </p:txBody>
      </p:sp>
      <p:sp>
        <p:nvSpPr>
          <p:cNvPr id="16" name="TextBox 16"/>
          <p:cNvSpPr txBox="1"/>
          <p:nvPr/>
        </p:nvSpPr>
        <p:spPr>
          <a:xfrm>
            <a:off x="3450987" y="8547535"/>
            <a:ext cx="3625155" cy="356235"/>
          </a:xfrm>
          <a:prstGeom prst="rect">
            <a:avLst/>
          </a:prstGeom>
        </p:spPr>
        <p:txBody>
          <a:bodyPr lIns="0" tIns="0" rIns="0" bIns="0" rtlCol="0" anchor="t">
            <a:spAutoFit/>
          </a:bodyPr>
          <a:lstStyle/>
          <a:p>
            <a:pPr algn="ctr">
              <a:lnSpc>
                <a:spcPts val="2940"/>
              </a:lnSpc>
              <a:spcBef>
                <a:spcPct val="0"/>
              </a:spcBef>
            </a:pPr>
            <a:r>
              <a:rPr lang="en-US" sz="2100" i="1">
                <a:solidFill>
                  <a:srgbClr val="000000"/>
                </a:solidFill>
                <a:latin typeface="Canva Sans Italics"/>
                <a:ea typeface="Canva Sans Italics"/>
                <a:cs typeface="Canva Sans Italics"/>
                <a:sym typeface="Canva Sans Italics"/>
              </a:rPr>
              <a:t>Thiết kế Website trên Server</a:t>
            </a:r>
          </a:p>
        </p:txBody>
      </p:sp>
      <p:sp>
        <p:nvSpPr>
          <p:cNvPr id="17" name="TextBox 17"/>
          <p:cNvSpPr txBox="1"/>
          <p:nvPr/>
        </p:nvSpPr>
        <p:spPr>
          <a:xfrm>
            <a:off x="10911727" y="8547535"/>
            <a:ext cx="3201290" cy="356235"/>
          </a:xfrm>
          <a:prstGeom prst="rect">
            <a:avLst/>
          </a:prstGeom>
        </p:spPr>
        <p:txBody>
          <a:bodyPr lIns="0" tIns="0" rIns="0" bIns="0" rtlCol="0" anchor="t">
            <a:spAutoFit/>
          </a:bodyPr>
          <a:lstStyle/>
          <a:p>
            <a:pPr algn="ctr">
              <a:lnSpc>
                <a:spcPts val="2940"/>
              </a:lnSpc>
              <a:spcBef>
                <a:spcPct val="0"/>
              </a:spcBef>
            </a:pPr>
            <a:r>
              <a:rPr lang="en-US" sz="2100" i="1">
                <a:solidFill>
                  <a:srgbClr val="000000"/>
                </a:solidFill>
                <a:latin typeface="Canva Sans Italics"/>
                <a:ea typeface="Canva Sans Italics"/>
                <a:cs typeface="Canva Sans Italics"/>
                <a:sym typeface="Canva Sans Italics"/>
              </a:rPr>
              <a:t>Truy cập Website</a:t>
            </a:r>
          </a:p>
        </p:txBody>
      </p:sp>
    </p:spTree>
  </p:cSld>
  <p:clrMapOvr>
    <a:masterClrMapping/>
  </p:clrMapOvr>
  <mc:AlternateContent xmlns:mc="http://schemas.openxmlformats.org/markup-compatibility/2006">
    <mc:Choice xmlns:p159="http://schemas.microsoft.com/office/powerpoint/2015/09/main" Requires="p159">
      <p:transition spd="slow" p14:dur="2000">
        <p159:morph option="byObject"/>
      </p:transition>
    </mc:Choice>
    <mc:Fallback>
      <p:transition spd="slow">
        <p:fade/>
      </p:transition>
    </mc:Fallback>
  </mc:AlternateContent>
  <p:timing/>
</p:sld>
</file>

<file path=ppt/slides/slide24.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bg>
      <p:bgPr>
        <a:solidFill>
          <a:srgbClr val="FFF8ED"/>
        </a:solidFill>
        <a:effectLst/>
      </p:bgPr>
    </p:bg>
    <p:spTree>
      <p:nvGrpSpPr>
        <p:cNvPr id="1" name=""/>
        <p:cNvGrpSpPr/>
        <p:nvPr/>
      </p:nvGrpSpPr>
      <p:grpSpPr>
        <a:xfrm>
          <a:off x="0" y="0"/>
          <a:ext cx="0" cy="0"/>
        </a:xfrm>
      </p:grpSpPr>
      <p:sp>
        <p:nvSpPr>
          <p:cNvPr id="2" name="Freeform 2"/>
          <p:cNvSpPr/>
          <p:nvPr/>
        </p:nvSpPr>
        <p:spPr>
          <a:xfrm>
            <a:off x="-2684518" y="2387704"/>
            <a:ext cx="4579532" cy="4579532"/>
          </a:xfrm>
          <a:custGeom>
            <a:rect l="l" t="t" r="r" b="b"/>
            <a:pathLst>
              <a:path w="4579532" h="4579532">
                <a:moveTo>
                  <a:pt x="0" y="0"/>
                </a:moveTo>
                <a:lnTo>
                  <a:pt x="4579532" y="0"/>
                </a:lnTo>
                <a:lnTo>
                  <a:pt x="4579532" y="4579532"/>
                </a:lnTo>
                <a:lnTo>
                  <a:pt x="0" y="45795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860050" y="4542708"/>
            <a:ext cx="1785805" cy="1618385"/>
          </a:xfrm>
          <a:custGeom>
            <a:rect l="l" t="t" r="r" b="b"/>
            <a:pathLst>
              <a:path w="1785805" h="1618385">
                <a:moveTo>
                  <a:pt x="0" y="0"/>
                </a:moveTo>
                <a:lnTo>
                  <a:pt x="1785805" y="0"/>
                </a:lnTo>
                <a:lnTo>
                  <a:pt x="1785805" y="1618385"/>
                </a:lnTo>
                <a:lnTo>
                  <a:pt x="0" y="161838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a:off x="16927821" y="8450151"/>
            <a:ext cx="3320177" cy="3320177"/>
          </a:xfrm>
          <a:custGeom>
            <a:rect l="l" t="t" r="r" b="b"/>
            <a:pathLst>
              <a:path w="3320177" h="3320177">
                <a:moveTo>
                  <a:pt x="0" y="0"/>
                </a:moveTo>
                <a:lnTo>
                  <a:pt x="3320177" y="0"/>
                </a:lnTo>
                <a:lnTo>
                  <a:pt x="3320177" y="3320177"/>
                </a:lnTo>
                <a:lnTo>
                  <a:pt x="0" y="332017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5" name="Freeform 5"/>
          <p:cNvSpPr/>
          <p:nvPr/>
        </p:nvSpPr>
        <p:spPr>
          <a:xfrm>
            <a:off x="16498388" y="8450151"/>
            <a:ext cx="1143736" cy="1394800"/>
          </a:xfrm>
          <a:custGeom>
            <a:rect l="l" t="t" r="r" b="b"/>
            <a:pathLst>
              <a:path w="1143736" h="1394800">
                <a:moveTo>
                  <a:pt x="0" y="0"/>
                </a:moveTo>
                <a:lnTo>
                  <a:pt x="1143737" y="0"/>
                </a:lnTo>
                <a:lnTo>
                  <a:pt x="1143737" y="1394800"/>
                </a:lnTo>
                <a:lnTo>
                  <a:pt x="0" y="139480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6" name="Freeform 6"/>
          <p:cNvSpPr/>
          <p:nvPr/>
        </p:nvSpPr>
        <p:spPr>
          <a:xfrm>
            <a:off x="16396608" y="6097016"/>
            <a:ext cx="2414918" cy="1267832"/>
          </a:xfrm>
          <a:custGeom>
            <a:rect l="l" t="t" r="r" b="b"/>
            <a:pathLst>
              <a:path w="2414918" h="1267832">
                <a:moveTo>
                  <a:pt x="0" y="0"/>
                </a:moveTo>
                <a:lnTo>
                  <a:pt x="2414918" y="0"/>
                </a:lnTo>
                <a:lnTo>
                  <a:pt x="2414918" y="1267832"/>
                </a:lnTo>
                <a:lnTo>
                  <a:pt x="0" y="1267832"/>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7" name="Freeform 7"/>
          <p:cNvSpPr/>
          <p:nvPr/>
        </p:nvSpPr>
        <p:spPr>
          <a:xfrm>
            <a:off x="430568" y="7787551"/>
            <a:ext cx="858965" cy="4114800"/>
          </a:xfrm>
          <a:custGeom>
            <a:rect l="l" t="t" r="r" b="b"/>
            <a:pathLst>
              <a:path w="858965" h="4114800">
                <a:moveTo>
                  <a:pt x="0" y="0"/>
                </a:moveTo>
                <a:lnTo>
                  <a:pt x="858964" y="0"/>
                </a:lnTo>
                <a:lnTo>
                  <a:pt x="858964" y="4114800"/>
                </a:lnTo>
                <a:lnTo>
                  <a:pt x="0" y="411480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8" name="Freeform 8"/>
          <p:cNvSpPr/>
          <p:nvPr/>
        </p:nvSpPr>
        <p:spPr>
          <a:xfrm>
            <a:off x="16267867" y="228232"/>
            <a:ext cx="1792366" cy="1792366"/>
          </a:xfrm>
          <a:custGeom>
            <a:rect l="l" t="t" r="r" b="b"/>
            <a:pathLst>
              <a:path w="1792366" h="1792366">
                <a:moveTo>
                  <a:pt x="0" y="0"/>
                </a:moveTo>
                <a:lnTo>
                  <a:pt x="1792366" y="0"/>
                </a:lnTo>
                <a:lnTo>
                  <a:pt x="1792366" y="1792366"/>
                </a:lnTo>
                <a:lnTo>
                  <a:pt x="0" y="1792366"/>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US"/>
          </a:p>
        </p:txBody>
      </p:sp>
      <p:sp>
        <p:nvSpPr>
          <p:cNvPr id="9" name="Freeform 9"/>
          <p:cNvSpPr/>
          <p:nvPr/>
        </p:nvSpPr>
        <p:spPr>
          <a:xfrm>
            <a:off x="-185773" y="379722"/>
            <a:ext cx="2661617" cy="998106"/>
          </a:xfrm>
          <a:custGeom>
            <a:rect l="l" t="t" r="r" b="b"/>
            <a:pathLst>
              <a:path w="2661617" h="998106">
                <a:moveTo>
                  <a:pt x="0" y="0"/>
                </a:moveTo>
                <a:lnTo>
                  <a:pt x="2661617" y="0"/>
                </a:lnTo>
                <a:lnTo>
                  <a:pt x="2661617" y="998107"/>
                </a:lnTo>
                <a:lnTo>
                  <a:pt x="0" y="998107"/>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en-US"/>
          </a:p>
        </p:txBody>
      </p:sp>
      <p:sp>
        <p:nvSpPr>
          <p:cNvPr id="10" name="Freeform 10"/>
          <p:cNvSpPr/>
          <p:nvPr/>
        </p:nvSpPr>
        <p:spPr>
          <a:xfrm>
            <a:off x="16396608" y="3698708"/>
            <a:ext cx="3892957" cy="720197"/>
          </a:xfrm>
          <a:custGeom>
            <a:rect l="l" t="t" r="r" b="b"/>
            <a:pathLst>
              <a:path w="3892957" h="720197">
                <a:moveTo>
                  <a:pt x="0" y="0"/>
                </a:moveTo>
                <a:lnTo>
                  <a:pt x="3892957" y="0"/>
                </a:lnTo>
                <a:lnTo>
                  <a:pt x="3892957" y="720197"/>
                </a:lnTo>
                <a:lnTo>
                  <a:pt x="0" y="720197"/>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txBody>
          <a:bodyPr/>
          <a:lstStyle/>
          <a:p>
            <a:endParaRPr lang="en-US"/>
          </a:p>
        </p:txBody>
      </p:sp>
      <p:sp>
        <p:nvSpPr>
          <p:cNvPr id="11" name="Freeform 11"/>
          <p:cNvSpPr/>
          <p:nvPr/>
        </p:nvSpPr>
        <p:spPr>
          <a:xfrm>
            <a:off x="1521566" y="2743698"/>
            <a:ext cx="6730553" cy="5706453"/>
          </a:xfrm>
          <a:custGeom>
            <a:rect l="l" t="t" r="r" b="b"/>
            <a:pathLst>
              <a:path w="6730553" h="5706453">
                <a:moveTo>
                  <a:pt x="0" y="0"/>
                </a:moveTo>
                <a:lnTo>
                  <a:pt x="6730553" y="0"/>
                </a:lnTo>
                <a:lnTo>
                  <a:pt x="6730553" y="5706453"/>
                </a:lnTo>
                <a:lnTo>
                  <a:pt x="0" y="5706453"/>
                </a:lnTo>
                <a:lnTo>
                  <a:pt x="0" y="0"/>
                </a:lnTo>
                <a:close/>
              </a:path>
            </a:pathLst>
          </a:custGeom>
          <a:blipFill>
            <a:blip r:embed="rId20">
              <a:extLst>
                <a:ext uri="{28A0092B-C50C-407E-A947-70E740481C1C}">
                  <a14:useLocalDpi xmlns:a14="http://schemas.microsoft.com/office/drawing/2010/main" val="0"/>
                </a:ext>
              </a:extLst>
            </a:blip>
            <a:stretch>
              <a:fillRect l="-4699" r="-1613"/>
            </a:stretch>
          </a:blipFill>
          <a:ln w="38100" cap="sq">
            <a:solidFill>
              <a:srgbClr val="000000"/>
            </a:solidFill>
            <a:prstDash val="solid"/>
            <a:miter/>
          </a:ln>
        </p:spPr>
        <p:txBody>
          <a:bodyPr/>
          <a:lstStyle/>
          <a:p>
            <a:endParaRPr lang="en-US"/>
          </a:p>
        </p:txBody>
      </p:sp>
      <p:sp>
        <p:nvSpPr>
          <p:cNvPr id="12" name="Freeform 12"/>
          <p:cNvSpPr/>
          <p:nvPr/>
        </p:nvSpPr>
        <p:spPr>
          <a:xfrm>
            <a:off x="9108062" y="2720990"/>
            <a:ext cx="7159805" cy="5729161"/>
          </a:xfrm>
          <a:custGeom>
            <a:rect l="l" t="t" r="r" b="b"/>
            <a:pathLst>
              <a:path w="7159804" h="5729161">
                <a:moveTo>
                  <a:pt x="0" y="0"/>
                </a:moveTo>
                <a:lnTo>
                  <a:pt x="7159805" y="0"/>
                </a:lnTo>
                <a:lnTo>
                  <a:pt x="7159805" y="5729161"/>
                </a:lnTo>
                <a:lnTo>
                  <a:pt x="0" y="5729161"/>
                </a:lnTo>
                <a:lnTo>
                  <a:pt x="0" y="0"/>
                </a:lnTo>
                <a:close/>
              </a:path>
            </a:pathLst>
          </a:custGeom>
          <a:blipFill>
            <a:blip r:embed="rId21">
              <a:extLst>
                <a:ext uri="{28A0092B-C50C-407E-A947-70E740481C1C}">
                  <a14:useLocalDpi xmlns:a14="http://schemas.microsoft.com/office/drawing/2010/main" val="0"/>
                </a:ext>
              </a:extLst>
            </a:blip>
            <a:stretch>
              <a:fillRect/>
            </a:stretch>
          </a:blipFill>
          <a:ln w="38100" cap="sq">
            <a:solidFill>
              <a:srgbClr val="000000"/>
            </a:solidFill>
            <a:prstDash val="solid"/>
            <a:miter/>
          </a:ln>
        </p:spPr>
        <p:txBody>
          <a:bodyPr/>
          <a:lstStyle/>
          <a:p>
            <a:endParaRPr lang="en-US"/>
          </a:p>
        </p:txBody>
      </p:sp>
      <p:sp>
        <p:nvSpPr>
          <p:cNvPr id="13" name="Freeform 13"/>
          <p:cNvSpPr/>
          <p:nvPr/>
        </p:nvSpPr>
        <p:spPr>
          <a:xfrm>
            <a:off x="12789477" y="342597"/>
            <a:ext cx="1377954" cy="1563635"/>
          </a:xfrm>
          <a:custGeom>
            <a:rect l="l" t="t" r="r" b="b"/>
            <a:pathLst>
              <a:path w="1377954" h="1563635">
                <a:moveTo>
                  <a:pt x="0" y="0"/>
                </a:moveTo>
                <a:lnTo>
                  <a:pt x="1377954" y="0"/>
                </a:lnTo>
                <a:lnTo>
                  <a:pt x="1377954" y="1563636"/>
                </a:lnTo>
                <a:lnTo>
                  <a:pt x="0" y="1563636"/>
                </a:lnTo>
                <a:lnTo>
                  <a:pt x="0" y="0"/>
                </a:lnTo>
                <a:close/>
              </a:path>
            </a:pathLst>
          </a:custGeom>
          <a:blipFill>
            <a:blip r:embed="rId22">
              <a:extLst>
                <a:ext uri="{96DAC541-7B7A-43D3-8B79-37D633B846F1}">
                  <asvg:svgBlip xmlns:asvg="http://schemas.microsoft.com/office/drawing/2016/SVG/main" r:embed="rId23"/>
                </a:ext>
              </a:extLst>
            </a:blip>
            <a:stretch>
              <a:fillRect/>
            </a:stretch>
          </a:blipFill>
        </p:spPr>
        <p:txBody>
          <a:bodyPr/>
          <a:lstStyle/>
          <a:p>
            <a:endParaRPr lang="en-US"/>
          </a:p>
        </p:txBody>
      </p:sp>
      <p:sp>
        <p:nvSpPr>
          <p:cNvPr id="14" name="Freeform 14"/>
          <p:cNvSpPr/>
          <p:nvPr/>
        </p:nvSpPr>
        <p:spPr>
          <a:xfrm>
            <a:off x="3422686" y="181895"/>
            <a:ext cx="1702783" cy="1724338"/>
          </a:xfrm>
          <a:custGeom>
            <a:rect l="l" t="t" r="r" b="b"/>
            <a:pathLst>
              <a:path w="1702783" h="1724338">
                <a:moveTo>
                  <a:pt x="0" y="0"/>
                </a:moveTo>
                <a:lnTo>
                  <a:pt x="1702783" y="0"/>
                </a:lnTo>
                <a:lnTo>
                  <a:pt x="1702783" y="1724338"/>
                </a:lnTo>
                <a:lnTo>
                  <a:pt x="0" y="1724338"/>
                </a:lnTo>
                <a:lnTo>
                  <a:pt x="0" y="0"/>
                </a:lnTo>
                <a:close/>
              </a:path>
            </a:pathLst>
          </a:custGeom>
          <a:blipFill>
            <a:blip r:embed="rId24">
              <a:extLst>
                <a:ext uri="{28A0092B-C50C-407E-A947-70E740481C1C}">
                  <a14:useLocalDpi xmlns:a14="http://schemas.microsoft.com/office/drawing/2010/main" val="0"/>
                </a:ext>
              </a:extLst>
            </a:blip>
            <a:stretch>
              <a:fillRect/>
            </a:stretch>
          </a:blipFill>
        </p:spPr>
        <p:txBody>
          <a:bodyPr/>
          <a:lstStyle/>
          <a:p>
            <a:endParaRPr lang="en-US"/>
          </a:p>
        </p:txBody>
      </p:sp>
      <p:sp>
        <p:nvSpPr>
          <p:cNvPr id="15" name="TextBox 15"/>
          <p:cNvSpPr txBox="1"/>
          <p:nvPr/>
        </p:nvSpPr>
        <p:spPr>
          <a:xfrm>
            <a:off x="2772834" y="255897"/>
            <a:ext cx="12145734" cy="1111246"/>
          </a:xfrm>
          <a:prstGeom prst="rect">
            <a:avLst/>
          </a:prstGeom>
        </p:spPr>
        <p:txBody>
          <a:bodyPr lIns="0" tIns="0" rIns="0" bIns="0" rtlCol="0" anchor="t">
            <a:spAutoFit/>
          </a:bodyPr>
          <a:lstStyle/>
          <a:p>
            <a:pPr algn="ctr">
              <a:lnSpc>
                <a:spcPts val="9100"/>
              </a:lnSpc>
              <a:spcBef>
                <a:spcPct val="0"/>
              </a:spcBef>
            </a:pPr>
            <a:r>
              <a:rPr lang="en-US" sz="6500">
                <a:solidFill>
                  <a:srgbClr val="000000"/>
                </a:solidFill>
                <a:latin typeface="Times New Roman" panose="02020603050405020304" pitchFamily="18" charset="0"/>
                <a:ea typeface="Canva Sans"/>
                <a:cs typeface="Times New Roman" panose="02020603050405020304" pitchFamily="18" charset="0"/>
                <a:sym typeface="Canva Sans"/>
              </a:rPr>
              <a:t>DỊCH VỤ MAIL</a:t>
            </a:r>
          </a:p>
        </p:txBody>
      </p:sp>
      <p:sp>
        <p:nvSpPr>
          <p:cNvPr id="16" name="TextBox 16"/>
          <p:cNvSpPr txBox="1"/>
          <p:nvPr/>
        </p:nvSpPr>
        <p:spPr>
          <a:xfrm>
            <a:off x="3194964" y="8787531"/>
            <a:ext cx="3383756" cy="356235"/>
          </a:xfrm>
          <a:prstGeom prst="rect">
            <a:avLst/>
          </a:prstGeom>
        </p:spPr>
        <p:txBody>
          <a:bodyPr lIns="0" tIns="0" rIns="0" bIns="0" rtlCol="0" anchor="t">
            <a:spAutoFit/>
          </a:bodyPr>
          <a:lstStyle/>
          <a:p>
            <a:pPr algn="ctr">
              <a:lnSpc>
                <a:spcPts val="2940"/>
              </a:lnSpc>
              <a:spcBef>
                <a:spcPct val="0"/>
              </a:spcBef>
            </a:pPr>
            <a:r>
              <a:rPr lang="en-US" sz="2100" i="1">
                <a:solidFill>
                  <a:srgbClr val="000000"/>
                </a:solidFill>
                <a:latin typeface="Canva Sans Italics"/>
                <a:ea typeface="Canva Sans Italics"/>
                <a:cs typeface="Canva Sans Italics"/>
                <a:sym typeface="Canva Sans Italics"/>
              </a:rPr>
              <a:t>Cấu hình MAIL trên Server</a:t>
            </a:r>
          </a:p>
        </p:txBody>
      </p:sp>
      <p:sp>
        <p:nvSpPr>
          <p:cNvPr id="17" name="TextBox 17"/>
          <p:cNvSpPr txBox="1"/>
          <p:nvPr/>
        </p:nvSpPr>
        <p:spPr>
          <a:xfrm>
            <a:off x="11419754" y="8787531"/>
            <a:ext cx="3201290" cy="356235"/>
          </a:xfrm>
          <a:prstGeom prst="rect">
            <a:avLst/>
          </a:prstGeom>
        </p:spPr>
        <p:txBody>
          <a:bodyPr lIns="0" tIns="0" rIns="0" bIns="0" rtlCol="0" anchor="t">
            <a:spAutoFit/>
          </a:bodyPr>
          <a:lstStyle/>
          <a:p>
            <a:pPr algn="ctr">
              <a:lnSpc>
                <a:spcPts val="2940"/>
              </a:lnSpc>
              <a:spcBef>
                <a:spcPct val="0"/>
              </a:spcBef>
            </a:pPr>
            <a:r>
              <a:rPr lang="en-US" sz="2100" i="1">
                <a:solidFill>
                  <a:srgbClr val="000000"/>
                </a:solidFill>
                <a:latin typeface="Canva Sans Italics"/>
                <a:ea typeface="Canva Sans Italics"/>
                <a:cs typeface="Canva Sans Italics"/>
                <a:sym typeface="Canva Sans Italics"/>
              </a:rPr>
              <a:t>Đọc thư từ máy khác</a:t>
            </a:r>
          </a:p>
        </p:txBody>
      </p:sp>
    </p:spTree>
  </p:cSld>
  <p:clrMapOvr>
    <a:masterClrMapping/>
  </p:clrMapOvr>
  <mc:AlternateContent xmlns:mc="http://schemas.openxmlformats.org/markup-compatibility/2006">
    <mc:Choice xmlns:p159="http://schemas.microsoft.com/office/powerpoint/2015/09/main" Requires="p159">
      <p:transition spd="slow" p14:dur="2000">
        <p159:morph option="byObject"/>
      </p:transition>
    </mc:Choice>
    <mc:Fallback>
      <p:transition spd="slow">
        <p:fade/>
      </p:transition>
    </mc:Fallback>
  </mc:AlternateContent>
  <p:timing/>
</p:sld>
</file>

<file path=ppt/slides/slide25.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bg>
      <p:bgPr>
        <a:solidFill>
          <a:srgbClr val="FFF8ED"/>
        </a:solidFill>
        <a:effectLst/>
      </p:bgPr>
    </p:bg>
    <p:spTree>
      <p:nvGrpSpPr>
        <p:cNvPr id="1" name=""/>
        <p:cNvGrpSpPr/>
        <p:nvPr/>
      </p:nvGrpSpPr>
      <p:grpSpPr>
        <a:xfrm>
          <a:off x="0" y="0"/>
          <a:ext cx="0" cy="0"/>
        </a:xfrm>
      </p:grpSpPr>
      <p:sp>
        <p:nvSpPr>
          <p:cNvPr id="2" name="Freeform 2"/>
          <p:cNvSpPr/>
          <p:nvPr/>
        </p:nvSpPr>
        <p:spPr>
          <a:xfrm>
            <a:off x="-2684518" y="2387704"/>
            <a:ext cx="4579532" cy="4579532"/>
          </a:xfrm>
          <a:custGeom>
            <a:rect l="l" t="t" r="r" b="b"/>
            <a:pathLst>
              <a:path w="4579532" h="4579532">
                <a:moveTo>
                  <a:pt x="0" y="0"/>
                </a:moveTo>
                <a:lnTo>
                  <a:pt x="4579532" y="0"/>
                </a:lnTo>
                <a:lnTo>
                  <a:pt x="4579532" y="4579532"/>
                </a:lnTo>
                <a:lnTo>
                  <a:pt x="0" y="45795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860050" y="4542708"/>
            <a:ext cx="1785805" cy="1618385"/>
          </a:xfrm>
          <a:custGeom>
            <a:rect l="l" t="t" r="r" b="b"/>
            <a:pathLst>
              <a:path w="1785805" h="1618385">
                <a:moveTo>
                  <a:pt x="0" y="0"/>
                </a:moveTo>
                <a:lnTo>
                  <a:pt x="1785805" y="0"/>
                </a:lnTo>
                <a:lnTo>
                  <a:pt x="1785805" y="1618385"/>
                </a:lnTo>
                <a:lnTo>
                  <a:pt x="0" y="161838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a:off x="16927821" y="8450151"/>
            <a:ext cx="3320177" cy="3320177"/>
          </a:xfrm>
          <a:custGeom>
            <a:rect l="l" t="t" r="r" b="b"/>
            <a:pathLst>
              <a:path w="3320177" h="3320177">
                <a:moveTo>
                  <a:pt x="0" y="0"/>
                </a:moveTo>
                <a:lnTo>
                  <a:pt x="3320177" y="0"/>
                </a:lnTo>
                <a:lnTo>
                  <a:pt x="3320177" y="3320177"/>
                </a:lnTo>
                <a:lnTo>
                  <a:pt x="0" y="332017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5" name="Freeform 5"/>
          <p:cNvSpPr/>
          <p:nvPr/>
        </p:nvSpPr>
        <p:spPr>
          <a:xfrm>
            <a:off x="16498388" y="8450151"/>
            <a:ext cx="1143736" cy="1394800"/>
          </a:xfrm>
          <a:custGeom>
            <a:rect l="l" t="t" r="r" b="b"/>
            <a:pathLst>
              <a:path w="1143736" h="1394800">
                <a:moveTo>
                  <a:pt x="0" y="0"/>
                </a:moveTo>
                <a:lnTo>
                  <a:pt x="1143737" y="0"/>
                </a:lnTo>
                <a:lnTo>
                  <a:pt x="1143737" y="1394800"/>
                </a:lnTo>
                <a:lnTo>
                  <a:pt x="0" y="139480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6" name="Freeform 6"/>
          <p:cNvSpPr/>
          <p:nvPr/>
        </p:nvSpPr>
        <p:spPr>
          <a:xfrm>
            <a:off x="16396608" y="6097016"/>
            <a:ext cx="2414918" cy="1267832"/>
          </a:xfrm>
          <a:custGeom>
            <a:rect l="l" t="t" r="r" b="b"/>
            <a:pathLst>
              <a:path w="2414918" h="1267832">
                <a:moveTo>
                  <a:pt x="0" y="0"/>
                </a:moveTo>
                <a:lnTo>
                  <a:pt x="2414918" y="0"/>
                </a:lnTo>
                <a:lnTo>
                  <a:pt x="2414918" y="1267832"/>
                </a:lnTo>
                <a:lnTo>
                  <a:pt x="0" y="1267832"/>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7" name="Freeform 7"/>
          <p:cNvSpPr/>
          <p:nvPr/>
        </p:nvSpPr>
        <p:spPr>
          <a:xfrm>
            <a:off x="430568" y="7787551"/>
            <a:ext cx="858965" cy="4114800"/>
          </a:xfrm>
          <a:custGeom>
            <a:rect l="l" t="t" r="r" b="b"/>
            <a:pathLst>
              <a:path w="858965" h="4114800">
                <a:moveTo>
                  <a:pt x="0" y="0"/>
                </a:moveTo>
                <a:lnTo>
                  <a:pt x="858964" y="0"/>
                </a:lnTo>
                <a:lnTo>
                  <a:pt x="858964" y="4114800"/>
                </a:lnTo>
                <a:lnTo>
                  <a:pt x="0" y="411480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8" name="Freeform 8"/>
          <p:cNvSpPr/>
          <p:nvPr/>
        </p:nvSpPr>
        <p:spPr>
          <a:xfrm>
            <a:off x="16267867" y="228232"/>
            <a:ext cx="1792366" cy="1792366"/>
          </a:xfrm>
          <a:custGeom>
            <a:rect l="l" t="t" r="r" b="b"/>
            <a:pathLst>
              <a:path w="1792366" h="1792366">
                <a:moveTo>
                  <a:pt x="0" y="0"/>
                </a:moveTo>
                <a:lnTo>
                  <a:pt x="1792366" y="0"/>
                </a:lnTo>
                <a:lnTo>
                  <a:pt x="1792366" y="1792366"/>
                </a:lnTo>
                <a:lnTo>
                  <a:pt x="0" y="1792366"/>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US"/>
          </a:p>
        </p:txBody>
      </p:sp>
      <p:sp>
        <p:nvSpPr>
          <p:cNvPr id="9" name="Freeform 9"/>
          <p:cNvSpPr/>
          <p:nvPr/>
        </p:nvSpPr>
        <p:spPr>
          <a:xfrm>
            <a:off x="-185773" y="379722"/>
            <a:ext cx="2661617" cy="998106"/>
          </a:xfrm>
          <a:custGeom>
            <a:rect l="l" t="t" r="r" b="b"/>
            <a:pathLst>
              <a:path w="2661617" h="998106">
                <a:moveTo>
                  <a:pt x="0" y="0"/>
                </a:moveTo>
                <a:lnTo>
                  <a:pt x="2661617" y="0"/>
                </a:lnTo>
                <a:lnTo>
                  <a:pt x="2661617" y="998107"/>
                </a:lnTo>
                <a:lnTo>
                  <a:pt x="0" y="998107"/>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en-US"/>
          </a:p>
        </p:txBody>
      </p:sp>
      <p:sp>
        <p:nvSpPr>
          <p:cNvPr id="10" name="Freeform 10"/>
          <p:cNvSpPr/>
          <p:nvPr/>
        </p:nvSpPr>
        <p:spPr>
          <a:xfrm>
            <a:off x="16396608" y="3698708"/>
            <a:ext cx="3892957" cy="720197"/>
          </a:xfrm>
          <a:custGeom>
            <a:rect l="l" t="t" r="r" b="b"/>
            <a:pathLst>
              <a:path w="3892957" h="720197">
                <a:moveTo>
                  <a:pt x="0" y="0"/>
                </a:moveTo>
                <a:lnTo>
                  <a:pt x="3892957" y="0"/>
                </a:lnTo>
                <a:lnTo>
                  <a:pt x="3892957" y="720197"/>
                </a:lnTo>
                <a:lnTo>
                  <a:pt x="0" y="720197"/>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txBody>
          <a:bodyPr/>
          <a:lstStyle/>
          <a:p>
            <a:endParaRPr lang="en-US"/>
          </a:p>
        </p:txBody>
      </p:sp>
      <p:sp>
        <p:nvSpPr>
          <p:cNvPr id="11" name="Freeform 11"/>
          <p:cNvSpPr/>
          <p:nvPr/>
        </p:nvSpPr>
        <p:spPr>
          <a:xfrm>
            <a:off x="1028700" y="2119251"/>
            <a:ext cx="6924283" cy="6732426"/>
          </a:xfrm>
          <a:custGeom>
            <a:rect l="l" t="t" r="r" b="b"/>
            <a:pathLst>
              <a:path w="6924283" h="6732426">
                <a:moveTo>
                  <a:pt x="0" y="0"/>
                </a:moveTo>
                <a:lnTo>
                  <a:pt x="6924283" y="0"/>
                </a:lnTo>
                <a:lnTo>
                  <a:pt x="6924283" y="6732427"/>
                </a:lnTo>
                <a:lnTo>
                  <a:pt x="0" y="6732427"/>
                </a:lnTo>
                <a:lnTo>
                  <a:pt x="0" y="0"/>
                </a:lnTo>
                <a:close/>
              </a:path>
            </a:pathLst>
          </a:custGeom>
          <a:blipFill>
            <a:blip r:embed="rId20">
              <a:extLst>
                <a:ext uri="{28A0092B-C50C-407E-A947-70E740481C1C}">
                  <a14:useLocalDpi xmlns:a14="http://schemas.microsoft.com/office/drawing/2010/main" val="0"/>
                </a:ext>
              </a:extLst>
            </a:blip>
            <a:stretch>
              <a:fillRect/>
            </a:stretch>
          </a:blipFill>
          <a:ln w="38100" cap="sq">
            <a:solidFill>
              <a:srgbClr val="000000"/>
            </a:solidFill>
            <a:prstDash val="solid"/>
            <a:miter/>
          </a:ln>
        </p:spPr>
        <p:txBody>
          <a:bodyPr/>
          <a:lstStyle/>
          <a:p>
            <a:endParaRPr lang="en-US"/>
          </a:p>
        </p:txBody>
      </p:sp>
      <p:sp>
        <p:nvSpPr>
          <p:cNvPr id="12" name="Freeform 12"/>
          <p:cNvSpPr/>
          <p:nvPr/>
        </p:nvSpPr>
        <p:spPr>
          <a:xfrm>
            <a:off x="8719564" y="2119251"/>
            <a:ext cx="7677044" cy="6732426"/>
          </a:xfrm>
          <a:custGeom>
            <a:rect l="l" t="t" r="r" b="b"/>
            <a:pathLst>
              <a:path w="7677044" h="6732426">
                <a:moveTo>
                  <a:pt x="0" y="0"/>
                </a:moveTo>
                <a:lnTo>
                  <a:pt x="7677044" y="0"/>
                </a:lnTo>
                <a:lnTo>
                  <a:pt x="7677044" y="6732427"/>
                </a:lnTo>
                <a:lnTo>
                  <a:pt x="0" y="6732427"/>
                </a:lnTo>
                <a:lnTo>
                  <a:pt x="0" y="0"/>
                </a:lnTo>
                <a:close/>
              </a:path>
            </a:pathLst>
          </a:custGeom>
          <a:blipFill>
            <a:blip r:embed="rId21">
              <a:extLst>
                <a:ext uri="{28A0092B-C50C-407E-A947-70E740481C1C}">
                  <a14:useLocalDpi xmlns:a14="http://schemas.microsoft.com/office/drawing/2010/main" val="0"/>
                </a:ext>
              </a:extLst>
            </a:blip>
            <a:stretch>
              <a:fillRect/>
            </a:stretch>
          </a:blipFill>
          <a:ln w="47625" cap="sq">
            <a:solidFill>
              <a:srgbClr val="FFFFFF"/>
            </a:solidFill>
            <a:prstDash val="solid"/>
            <a:miter/>
          </a:ln>
        </p:spPr>
        <p:txBody>
          <a:bodyPr/>
          <a:lstStyle/>
          <a:p>
            <a:endParaRPr lang="en-US"/>
          </a:p>
        </p:txBody>
      </p:sp>
      <p:pic>
        <p:nvPicPr>
          <p:cNvPr id="13" name="Picture 13"/>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13949742" y="6967236"/>
            <a:ext cx="1937650" cy="1676067"/>
          </a:xfrm>
          <a:prstGeom prst="rect">
            <a:avLst/>
          </a:prstGeom>
        </p:spPr>
      </p:pic>
      <p:sp>
        <p:nvSpPr>
          <p:cNvPr id="14" name="Freeform 14"/>
          <p:cNvSpPr/>
          <p:nvPr/>
        </p:nvSpPr>
        <p:spPr>
          <a:xfrm>
            <a:off x="3422686" y="195046"/>
            <a:ext cx="1727780" cy="1667308"/>
          </a:xfrm>
          <a:custGeom>
            <a:rect l="l" t="t" r="r" b="b"/>
            <a:pathLst>
              <a:path w="1727780" h="1667308">
                <a:moveTo>
                  <a:pt x="0" y="0"/>
                </a:moveTo>
                <a:lnTo>
                  <a:pt x="1727780" y="0"/>
                </a:lnTo>
                <a:lnTo>
                  <a:pt x="1727780" y="1667308"/>
                </a:lnTo>
                <a:lnTo>
                  <a:pt x="0" y="1667308"/>
                </a:lnTo>
                <a:lnTo>
                  <a:pt x="0" y="0"/>
                </a:lnTo>
                <a:close/>
              </a:path>
            </a:pathLst>
          </a:custGeom>
          <a:blipFill>
            <a:blip r:embed="rId23">
              <a:extLst>
                <a:ext uri="{96DAC541-7B7A-43D3-8B79-37D633B846F1}">
                  <asvg:svgBlip xmlns:asvg="http://schemas.microsoft.com/office/drawing/2016/SVG/main" r:embed="rId24"/>
                </a:ext>
              </a:extLst>
            </a:blip>
            <a:stretch>
              <a:fillRect/>
            </a:stretch>
          </a:blipFill>
        </p:spPr>
        <p:txBody>
          <a:bodyPr/>
          <a:lstStyle/>
          <a:p>
            <a:endParaRPr lang="en-US"/>
          </a:p>
        </p:txBody>
      </p:sp>
      <p:sp>
        <p:nvSpPr>
          <p:cNvPr id="15" name="Freeform 15"/>
          <p:cNvSpPr/>
          <p:nvPr/>
        </p:nvSpPr>
        <p:spPr>
          <a:xfrm>
            <a:off x="12789477" y="111754"/>
            <a:ext cx="1691765" cy="1833891"/>
          </a:xfrm>
          <a:custGeom>
            <a:rect l="l" t="t" r="r" b="b"/>
            <a:pathLst>
              <a:path w="1691764" h="1833891">
                <a:moveTo>
                  <a:pt x="0" y="0"/>
                </a:moveTo>
                <a:lnTo>
                  <a:pt x="1691765" y="0"/>
                </a:lnTo>
                <a:lnTo>
                  <a:pt x="1691765" y="1833892"/>
                </a:lnTo>
                <a:lnTo>
                  <a:pt x="0" y="1833892"/>
                </a:lnTo>
                <a:lnTo>
                  <a:pt x="0" y="0"/>
                </a:lnTo>
                <a:close/>
              </a:path>
            </a:pathLst>
          </a:custGeom>
          <a:blipFill>
            <a:blip r:embed="rId25">
              <a:extLst>
                <a:ext uri="{28A0092B-C50C-407E-A947-70E740481C1C}">
                  <a14:useLocalDpi xmlns:a14="http://schemas.microsoft.com/office/drawing/2010/main" val="0"/>
                </a:ext>
              </a:extLst>
            </a:blip>
            <a:stretch>
              <a:fillRect/>
            </a:stretch>
          </a:blipFill>
        </p:spPr>
        <p:txBody>
          <a:bodyPr/>
          <a:lstStyle/>
          <a:p>
            <a:endParaRPr lang="en-US"/>
          </a:p>
        </p:txBody>
      </p:sp>
      <p:sp>
        <p:nvSpPr>
          <p:cNvPr id="16" name="TextBox 16"/>
          <p:cNvSpPr txBox="1"/>
          <p:nvPr/>
        </p:nvSpPr>
        <p:spPr>
          <a:xfrm>
            <a:off x="2772834" y="255897"/>
            <a:ext cx="12145734" cy="1111246"/>
          </a:xfrm>
          <a:prstGeom prst="rect">
            <a:avLst/>
          </a:prstGeom>
        </p:spPr>
        <p:txBody>
          <a:bodyPr lIns="0" tIns="0" rIns="0" bIns="0" rtlCol="0" anchor="t">
            <a:spAutoFit/>
          </a:bodyPr>
          <a:lstStyle/>
          <a:p>
            <a:pPr algn="ctr">
              <a:lnSpc>
                <a:spcPts val="9100"/>
              </a:lnSpc>
              <a:spcBef>
                <a:spcPct val="0"/>
              </a:spcBef>
            </a:pPr>
            <a:r>
              <a:rPr lang="en-US" sz="6500">
                <a:solidFill>
                  <a:srgbClr val="000000"/>
                </a:solidFill>
                <a:latin typeface="Times New Roman" panose="02020603050405020304" pitchFamily="18" charset="0"/>
                <a:ea typeface="Canva Sans"/>
                <a:cs typeface="Times New Roman" panose="02020603050405020304" pitchFamily="18" charset="0"/>
                <a:sym typeface="Canva Sans"/>
              </a:rPr>
              <a:t>DỊCH VỤ FTP</a:t>
            </a:r>
          </a:p>
        </p:txBody>
      </p:sp>
      <p:sp>
        <p:nvSpPr>
          <p:cNvPr id="17" name="TextBox 17"/>
          <p:cNvSpPr txBox="1"/>
          <p:nvPr/>
        </p:nvSpPr>
        <p:spPr>
          <a:xfrm>
            <a:off x="2884440" y="9061132"/>
            <a:ext cx="3212802" cy="356235"/>
          </a:xfrm>
          <a:prstGeom prst="rect">
            <a:avLst/>
          </a:prstGeom>
        </p:spPr>
        <p:txBody>
          <a:bodyPr lIns="0" tIns="0" rIns="0" bIns="0" rtlCol="0" anchor="t">
            <a:spAutoFit/>
          </a:bodyPr>
          <a:lstStyle/>
          <a:p>
            <a:pPr algn="ctr">
              <a:lnSpc>
                <a:spcPts val="2940"/>
              </a:lnSpc>
              <a:spcBef>
                <a:spcPct val="0"/>
              </a:spcBef>
            </a:pPr>
            <a:r>
              <a:rPr lang="en-US" sz="2100" i="1">
                <a:solidFill>
                  <a:srgbClr val="000000"/>
                </a:solidFill>
                <a:latin typeface="Canva Sans Italics"/>
                <a:ea typeface="Canva Sans Italics"/>
                <a:cs typeface="Canva Sans Italics"/>
                <a:sym typeface="Canva Sans Italics"/>
              </a:rPr>
              <a:t>Cấu hình FTP trên Server</a:t>
            </a:r>
          </a:p>
        </p:txBody>
      </p:sp>
      <p:sp>
        <p:nvSpPr>
          <p:cNvPr id="18" name="TextBox 18"/>
          <p:cNvSpPr txBox="1"/>
          <p:nvPr/>
        </p:nvSpPr>
        <p:spPr>
          <a:xfrm>
            <a:off x="10338285" y="9023128"/>
            <a:ext cx="4902384" cy="356235"/>
          </a:xfrm>
          <a:prstGeom prst="rect">
            <a:avLst/>
          </a:prstGeom>
        </p:spPr>
        <p:txBody>
          <a:bodyPr lIns="0" tIns="0" rIns="0" bIns="0" rtlCol="0" anchor="t">
            <a:spAutoFit/>
          </a:bodyPr>
          <a:lstStyle/>
          <a:p>
            <a:pPr algn="ctr">
              <a:lnSpc>
                <a:spcPts val="2940"/>
              </a:lnSpc>
              <a:spcBef>
                <a:spcPct val="0"/>
              </a:spcBef>
            </a:pPr>
            <a:r>
              <a:rPr lang="en-US" sz="2100" i="1">
                <a:solidFill>
                  <a:srgbClr val="000000"/>
                </a:solidFill>
                <a:latin typeface="Canva Sans Italics"/>
                <a:ea typeface="Canva Sans Italics"/>
                <a:cs typeface="Canva Sans Italics"/>
                <a:sym typeface="Canva Sans Italics"/>
              </a:rPr>
              <a:t>Kiểm tra thư mục được up lên Server</a:t>
            </a:r>
          </a:p>
        </p:txBody>
      </p:sp>
    </p:spTree>
  </p:cSld>
  <p:clrMapOvr>
    <a:masterClrMapping/>
  </p:clrMapOvr>
  <mc:AlternateContent xmlns:mc="http://schemas.openxmlformats.org/markup-compatibility/2006">
    <mc:Choice xmlns:p159="http://schemas.microsoft.com/office/powerpoint/2015/09/main" Requires="p159">
      <p:transition spd="slow" p14:dur="2000">
        <p159:morph option="byObject"/>
      </p:transition>
    </mc:Choice>
    <mc:Fallback>
      <p:transition spd="slow">
        <p:fade/>
      </p:transition>
    </mc:Fallback>
  </mc:AlternateContent>
  <p:timing/>
</p:sld>
</file>

<file path=ppt/slides/slide26.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bg>
      <p:bgPr>
        <a:solidFill>
          <a:srgbClr val="FFF8ED"/>
        </a:solidFill>
        <a:effectLst/>
      </p:bgPr>
    </p:bg>
    <p:spTree>
      <p:nvGrpSpPr>
        <p:cNvPr id="1" name=""/>
        <p:cNvGrpSpPr/>
        <p:nvPr/>
      </p:nvGrpSpPr>
      <p:grpSpPr>
        <a:xfrm>
          <a:off x="0" y="0"/>
          <a:ext cx="0" cy="0"/>
        </a:xfrm>
      </p:grpSpPr>
      <p:sp>
        <p:nvSpPr>
          <p:cNvPr id="2" name="Freeform 2"/>
          <p:cNvSpPr/>
          <p:nvPr/>
        </p:nvSpPr>
        <p:spPr>
          <a:xfrm>
            <a:off x="-2684518" y="2387704"/>
            <a:ext cx="4579532" cy="4579532"/>
          </a:xfrm>
          <a:custGeom>
            <a:rect l="l" t="t" r="r" b="b"/>
            <a:pathLst>
              <a:path w="4579532" h="4579532">
                <a:moveTo>
                  <a:pt x="0" y="0"/>
                </a:moveTo>
                <a:lnTo>
                  <a:pt x="4579532" y="0"/>
                </a:lnTo>
                <a:lnTo>
                  <a:pt x="4579532" y="4579532"/>
                </a:lnTo>
                <a:lnTo>
                  <a:pt x="0" y="45795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860050" y="4542708"/>
            <a:ext cx="1785805" cy="1618385"/>
          </a:xfrm>
          <a:custGeom>
            <a:rect l="l" t="t" r="r" b="b"/>
            <a:pathLst>
              <a:path w="1785805" h="1618385">
                <a:moveTo>
                  <a:pt x="0" y="0"/>
                </a:moveTo>
                <a:lnTo>
                  <a:pt x="1785805" y="0"/>
                </a:lnTo>
                <a:lnTo>
                  <a:pt x="1785805" y="1618385"/>
                </a:lnTo>
                <a:lnTo>
                  <a:pt x="0" y="161838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a:off x="16927821" y="8450151"/>
            <a:ext cx="3320177" cy="3320177"/>
          </a:xfrm>
          <a:custGeom>
            <a:rect l="l" t="t" r="r" b="b"/>
            <a:pathLst>
              <a:path w="3320177" h="3320177">
                <a:moveTo>
                  <a:pt x="0" y="0"/>
                </a:moveTo>
                <a:lnTo>
                  <a:pt x="3320177" y="0"/>
                </a:lnTo>
                <a:lnTo>
                  <a:pt x="3320177" y="3320177"/>
                </a:lnTo>
                <a:lnTo>
                  <a:pt x="0" y="332017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5" name="Freeform 5"/>
          <p:cNvSpPr/>
          <p:nvPr/>
        </p:nvSpPr>
        <p:spPr>
          <a:xfrm>
            <a:off x="15695999" y="7055351"/>
            <a:ext cx="1143736" cy="1394800"/>
          </a:xfrm>
          <a:custGeom>
            <a:rect l="l" t="t" r="r" b="b"/>
            <a:pathLst>
              <a:path w="1143736" h="1394800">
                <a:moveTo>
                  <a:pt x="0" y="0"/>
                </a:moveTo>
                <a:lnTo>
                  <a:pt x="1143736" y="0"/>
                </a:lnTo>
                <a:lnTo>
                  <a:pt x="1143736" y="1394800"/>
                </a:lnTo>
                <a:lnTo>
                  <a:pt x="0" y="139480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6" name="Freeform 6"/>
          <p:cNvSpPr/>
          <p:nvPr/>
        </p:nvSpPr>
        <p:spPr>
          <a:xfrm>
            <a:off x="16267867" y="3825024"/>
            <a:ext cx="2414918" cy="1267832"/>
          </a:xfrm>
          <a:custGeom>
            <a:rect l="l" t="t" r="r" b="b"/>
            <a:pathLst>
              <a:path w="2414918" h="1267832">
                <a:moveTo>
                  <a:pt x="0" y="0"/>
                </a:moveTo>
                <a:lnTo>
                  <a:pt x="2414918" y="0"/>
                </a:lnTo>
                <a:lnTo>
                  <a:pt x="2414918" y="1267831"/>
                </a:lnTo>
                <a:lnTo>
                  <a:pt x="0" y="1267831"/>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7" name="Freeform 7"/>
          <p:cNvSpPr/>
          <p:nvPr/>
        </p:nvSpPr>
        <p:spPr>
          <a:xfrm>
            <a:off x="430568" y="7787551"/>
            <a:ext cx="858965" cy="4114800"/>
          </a:xfrm>
          <a:custGeom>
            <a:rect l="l" t="t" r="r" b="b"/>
            <a:pathLst>
              <a:path w="858965" h="4114800">
                <a:moveTo>
                  <a:pt x="0" y="0"/>
                </a:moveTo>
                <a:lnTo>
                  <a:pt x="858964" y="0"/>
                </a:lnTo>
                <a:lnTo>
                  <a:pt x="858964" y="4114800"/>
                </a:lnTo>
                <a:lnTo>
                  <a:pt x="0" y="411480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8" name="Freeform 8"/>
          <p:cNvSpPr/>
          <p:nvPr/>
        </p:nvSpPr>
        <p:spPr>
          <a:xfrm>
            <a:off x="16267867" y="-24205"/>
            <a:ext cx="1792366" cy="1792366"/>
          </a:xfrm>
          <a:custGeom>
            <a:rect l="l" t="t" r="r" b="b"/>
            <a:pathLst>
              <a:path w="1792366" h="1792366">
                <a:moveTo>
                  <a:pt x="0" y="0"/>
                </a:moveTo>
                <a:lnTo>
                  <a:pt x="1792366" y="0"/>
                </a:lnTo>
                <a:lnTo>
                  <a:pt x="1792366" y="1792366"/>
                </a:lnTo>
                <a:lnTo>
                  <a:pt x="0" y="1792366"/>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US"/>
          </a:p>
        </p:txBody>
      </p:sp>
      <p:sp>
        <p:nvSpPr>
          <p:cNvPr id="9" name="Freeform 9"/>
          <p:cNvSpPr/>
          <p:nvPr/>
        </p:nvSpPr>
        <p:spPr>
          <a:xfrm>
            <a:off x="-185773" y="379722"/>
            <a:ext cx="2661617" cy="998106"/>
          </a:xfrm>
          <a:custGeom>
            <a:rect l="l" t="t" r="r" b="b"/>
            <a:pathLst>
              <a:path w="2661617" h="998106">
                <a:moveTo>
                  <a:pt x="0" y="0"/>
                </a:moveTo>
                <a:lnTo>
                  <a:pt x="2661617" y="0"/>
                </a:lnTo>
                <a:lnTo>
                  <a:pt x="2661617" y="998107"/>
                </a:lnTo>
                <a:lnTo>
                  <a:pt x="0" y="998107"/>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en-US"/>
          </a:p>
        </p:txBody>
      </p:sp>
      <p:sp>
        <p:nvSpPr>
          <p:cNvPr id="10" name="TextBox 10"/>
          <p:cNvSpPr txBox="1"/>
          <p:nvPr/>
        </p:nvSpPr>
        <p:spPr>
          <a:xfrm>
            <a:off x="8096931" y="1963681"/>
            <a:ext cx="9963302" cy="6655348"/>
          </a:xfrm>
          <a:prstGeom prst="rect">
            <a:avLst/>
          </a:prstGeom>
        </p:spPr>
        <p:txBody>
          <a:bodyPr lIns="0" tIns="0" rIns="0" bIns="0" rtlCol="0" anchor="t">
            <a:spAutoFit/>
          </a:bodyPr>
          <a:lstStyle/>
          <a:p>
            <a:pPr marL="453390" lvl="1" indent="-226695" algn="l">
              <a:lnSpc>
                <a:spcPts val="2940"/>
              </a:lnSpc>
              <a:spcBef>
                <a:spcPct val="0"/>
              </a:spcBef>
              <a:buFont typeface="Arial"/>
              <a:buChar char="•"/>
            </a:pPr>
            <a:r>
              <a:rPr lang="en-US" sz="2100">
                <a:solidFill>
                  <a:srgbClr val="000000"/>
                </a:solidFill>
                <a:latin typeface="Canva Sans"/>
                <a:ea typeface="Canva Sans"/>
                <a:cs typeface="Canva Sans"/>
                <a:sym typeface="Canva Sans"/>
              </a:rPr>
              <a:t> </a:t>
            </a:r>
            <a:r>
              <a:rPr lang="en-US" sz="2100" b="1">
                <a:solidFill>
                  <a:srgbClr val="000000"/>
                </a:solidFill>
                <a:latin typeface="Canva Sans Bold"/>
                <a:ea typeface="Canva Sans Bold"/>
                <a:cs typeface="Canva Sans Bold"/>
                <a:sym typeface="Canva Sans Bold"/>
              </a:rPr>
              <a:t>Trên cổng GIGAByte 1/1  : </a:t>
            </a:r>
          </a:p>
          <a:p>
            <a:pPr algn="l">
              <a:lnSpc>
                <a:spcPts val="2599"/>
              </a:lnSpc>
              <a:spcBef>
                <a:spcPct val="0"/>
              </a:spcBef>
            </a:pPr>
            <a:endParaRPr lang="en-US" sz="2100" b="1">
              <a:solidFill>
                <a:srgbClr val="000000"/>
              </a:solidFill>
              <a:latin typeface="Canva Sans Bold"/>
              <a:ea typeface="Canva Sans Bold"/>
              <a:cs typeface="Canva Sans Bold"/>
              <a:sym typeface="Canva Sans Bold"/>
            </a:endParaRPr>
          </a:p>
          <a:p>
            <a:pPr algn="l">
              <a:lnSpc>
                <a:spcPts val="2785"/>
              </a:lnSpc>
            </a:pPr>
            <a:r>
              <a:rPr lang="en-US" sz="1856" spc="222">
                <a:solidFill>
                  <a:srgbClr val="000000"/>
                </a:solidFill>
                <a:latin typeface="Courier New OS"/>
                <a:ea typeface="Courier New OS"/>
                <a:cs typeface="Courier New OS"/>
                <a:sym typeface="Courier New OS"/>
              </a:rPr>
              <a:t>CISCOASA(CONFIG)#INT GIG1/1</a:t>
            </a:r>
          </a:p>
          <a:p>
            <a:pPr algn="l">
              <a:lnSpc>
                <a:spcPts val="2785"/>
              </a:lnSpc>
            </a:pPr>
            <a:r>
              <a:rPr lang="en-US" sz="1856" spc="222">
                <a:solidFill>
                  <a:srgbClr val="000000"/>
                </a:solidFill>
                <a:latin typeface="Courier New OS"/>
                <a:ea typeface="Courier New OS"/>
                <a:cs typeface="Courier New OS"/>
                <a:sym typeface="Courier New OS"/>
              </a:rPr>
              <a:t>CISCOASA(CONFIG-IF)#NAMEIF INSIDE</a:t>
            </a:r>
          </a:p>
          <a:p>
            <a:pPr algn="l">
              <a:lnSpc>
                <a:spcPts val="2785"/>
              </a:lnSpc>
            </a:pPr>
            <a:r>
              <a:rPr lang="en-US" sz="1856" spc="222">
                <a:solidFill>
                  <a:srgbClr val="000000"/>
                </a:solidFill>
                <a:latin typeface="Courier New OS"/>
                <a:ea typeface="Courier New OS"/>
                <a:cs typeface="Courier New OS"/>
                <a:sym typeface="Courier New OS"/>
              </a:rPr>
              <a:t>CISCOASA(CONFIG-IF)#SECURITY-LEVEL 100</a:t>
            </a:r>
          </a:p>
          <a:p>
            <a:pPr algn="l">
              <a:lnSpc>
                <a:spcPts val="2785"/>
              </a:lnSpc>
            </a:pPr>
            <a:r>
              <a:rPr lang="en-US" sz="1856" spc="222">
                <a:solidFill>
                  <a:srgbClr val="000000"/>
                </a:solidFill>
                <a:latin typeface="Courier New OS"/>
                <a:ea typeface="Courier New OS"/>
                <a:cs typeface="Courier New OS"/>
                <a:sym typeface="Courier New OS"/>
              </a:rPr>
              <a:t>CISCOASA(CONFIG-IF)#IP ADDRES 192.168.100.1 255.255.255.0</a:t>
            </a:r>
          </a:p>
          <a:p>
            <a:pPr algn="l">
              <a:lnSpc>
                <a:spcPts val="2785"/>
              </a:lnSpc>
            </a:pPr>
            <a:r>
              <a:rPr lang="en-US" sz="1856" spc="222">
                <a:solidFill>
                  <a:srgbClr val="000000"/>
                </a:solidFill>
                <a:latin typeface="Courier New OS"/>
                <a:ea typeface="Courier New OS"/>
                <a:cs typeface="Courier New OS"/>
                <a:sym typeface="Courier New OS"/>
              </a:rPr>
              <a:t>CISCOASA(CONFIG-IF)#NO SHUTDOWN</a:t>
            </a:r>
          </a:p>
          <a:p>
            <a:pPr algn="l">
              <a:lnSpc>
                <a:spcPts val="2599"/>
              </a:lnSpc>
              <a:spcBef>
                <a:spcPct val="0"/>
              </a:spcBef>
            </a:pPr>
            <a:endParaRPr lang="en-US" sz="1856" spc="222">
              <a:solidFill>
                <a:srgbClr val="000000"/>
              </a:solidFill>
              <a:latin typeface="Courier New OS"/>
              <a:ea typeface="Courier New OS"/>
              <a:cs typeface="Courier New OS"/>
              <a:sym typeface="Courier New OS"/>
            </a:endParaRPr>
          </a:p>
          <a:p>
            <a:pPr algn="l">
              <a:lnSpc>
                <a:spcPts val="2599"/>
              </a:lnSpc>
              <a:spcBef>
                <a:spcPct val="0"/>
              </a:spcBef>
            </a:pPr>
            <a:endParaRPr lang="en-US" sz="1856" spc="222">
              <a:solidFill>
                <a:srgbClr val="000000"/>
              </a:solidFill>
              <a:latin typeface="Courier New OS"/>
              <a:ea typeface="Courier New OS"/>
              <a:cs typeface="Courier New OS"/>
              <a:sym typeface="Courier New OS"/>
            </a:endParaRPr>
          </a:p>
          <a:p>
            <a:pPr algn="l">
              <a:lnSpc>
                <a:spcPts val="2599"/>
              </a:lnSpc>
              <a:spcBef>
                <a:spcPct val="0"/>
              </a:spcBef>
            </a:pPr>
            <a:endParaRPr lang="en-US" sz="1856" spc="222">
              <a:solidFill>
                <a:srgbClr val="000000"/>
              </a:solidFill>
              <a:latin typeface="Courier New OS"/>
              <a:ea typeface="Courier New OS"/>
              <a:cs typeface="Courier New OS"/>
              <a:sym typeface="Courier New OS"/>
            </a:endParaRPr>
          </a:p>
          <a:p>
            <a:pPr algn="l">
              <a:lnSpc>
                <a:spcPts val="2599"/>
              </a:lnSpc>
              <a:spcBef>
                <a:spcPct val="0"/>
              </a:spcBef>
            </a:pPr>
            <a:endParaRPr lang="en-US" sz="1856" spc="222">
              <a:solidFill>
                <a:srgbClr val="000000"/>
              </a:solidFill>
              <a:latin typeface="Courier New OS"/>
              <a:ea typeface="Courier New OS"/>
              <a:cs typeface="Courier New OS"/>
              <a:sym typeface="Courier New OS"/>
            </a:endParaRPr>
          </a:p>
          <a:p>
            <a:pPr algn="l">
              <a:lnSpc>
                <a:spcPts val="2599"/>
              </a:lnSpc>
              <a:spcBef>
                <a:spcPct val="0"/>
              </a:spcBef>
            </a:pPr>
            <a:endParaRPr lang="en-US" sz="1856" spc="222">
              <a:solidFill>
                <a:srgbClr val="000000"/>
              </a:solidFill>
              <a:latin typeface="Courier New OS"/>
              <a:ea typeface="Courier New OS"/>
              <a:cs typeface="Courier New OS"/>
              <a:sym typeface="Courier New OS"/>
            </a:endParaRPr>
          </a:p>
          <a:p>
            <a:pPr algn="l">
              <a:lnSpc>
                <a:spcPts val="2599"/>
              </a:lnSpc>
              <a:spcBef>
                <a:spcPct val="0"/>
              </a:spcBef>
            </a:pPr>
            <a:endParaRPr lang="en-US" sz="1856" spc="222">
              <a:solidFill>
                <a:srgbClr val="000000"/>
              </a:solidFill>
              <a:latin typeface="Courier New OS"/>
              <a:ea typeface="Courier New OS"/>
              <a:cs typeface="Courier New OS"/>
              <a:sym typeface="Courier New OS"/>
            </a:endParaRPr>
          </a:p>
          <a:p>
            <a:pPr algn="l">
              <a:lnSpc>
                <a:spcPts val="2599"/>
              </a:lnSpc>
              <a:spcBef>
                <a:spcPct val="0"/>
              </a:spcBef>
            </a:pPr>
            <a:endParaRPr lang="en-US" sz="1856" spc="222">
              <a:solidFill>
                <a:srgbClr val="000000"/>
              </a:solidFill>
              <a:latin typeface="Courier New OS"/>
              <a:ea typeface="Courier New OS"/>
              <a:cs typeface="Courier New OS"/>
              <a:sym typeface="Courier New OS"/>
            </a:endParaRPr>
          </a:p>
          <a:p>
            <a:pPr algn="l">
              <a:lnSpc>
                <a:spcPts val="2599"/>
              </a:lnSpc>
              <a:spcBef>
                <a:spcPct val="0"/>
              </a:spcBef>
            </a:pPr>
            <a:endParaRPr lang="en-US" sz="1856" spc="222">
              <a:solidFill>
                <a:srgbClr val="000000"/>
              </a:solidFill>
              <a:latin typeface="Courier New OS"/>
              <a:ea typeface="Courier New OS"/>
              <a:cs typeface="Courier New OS"/>
              <a:sym typeface="Courier New OS"/>
            </a:endParaRPr>
          </a:p>
          <a:p>
            <a:pPr algn="l">
              <a:lnSpc>
                <a:spcPts val="2599"/>
              </a:lnSpc>
              <a:spcBef>
                <a:spcPct val="0"/>
              </a:spcBef>
            </a:pPr>
            <a:endParaRPr lang="en-US" sz="1856" spc="222">
              <a:solidFill>
                <a:srgbClr val="000000"/>
              </a:solidFill>
              <a:latin typeface="Courier New OS"/>
              <a:ea typeface="Courier New OS"/>
              <a:cs typeface="Courier New OS"/>
              <a:sym typeface="Courier New OS"/>
            </a:endParaRPr>
          </a:p>
          <a:p>
            <a:pPr algn="l">
              <a:lnSpc>
                <a:spcPts val="2599"/>
              </a:lnSpc>
              <a:spcBef>
                <a:spcPct val="0"/>
              </a:spcBef>
            </a:pPr>
            <a:endParaRPr lang="en-US" sz="1856" spc="222">
              <a:solidFill>
                <a:srgbClr val="000000"/>
              </a:solidFill>
              <a:latin typeface="Courier New OS"/>
              <a:ea typeface="Courier New OS"/>
              <a:cs typeface="Courier New OS"/>
              <a:sym typeface="Courier New OS"/>
            </a:endParaRPr>
          </a:p>
          <a:p>
            <a:pPr algn="l">
              <a:lnSpc>
                <a:spcPts val="2599"/>
              </a:lnSpc>
              <a:spcBef>
                <a:spcPct val="0"/>
              </a:spcBef>
            </a:pPr>
            <a:endParaRPr lang="en-US" sz="1856" spc="222">
              <a:solidFill>
                <a:srgbClr val="000000"/>
              </a:solidFill>
              <a:latin typeface="Courier New OS"/>
              <a:ea typeface="Courier New OS"/>
              <a:cs typeface="Courier New OS"/>
              <a:sym typeface="Courier New OS"/>
            </a:endParaRPr>
          </a:p>
          <a:p>
            <a:pPr algn="l">
              <a:lnSpc>
                <a:spcPts val="2599"/>
              </a:lnSpc>
              <a:spcBef>
                <a:spcPct val="0"/>
              </a:spcBef>
            </a:pPr>
            <a:endParaRPr lang="en-US" sz="1856" spc="222">
              <a:solidFill>
                <a:srgbClr val="000000"/>
              </a:solidFill>
              <a:latin typeface="Courier New OS"/>
              <a:ea typeface="Courier New OS"/>
              <a:cs typeface="Courier New OS"/>
              <a:sym typeface="Courier New OS"/>
            </a:endParaRPr>
          </a:p>
          <a:p>
            <a:pPr algn="l">
              <a:lnSpc>
                <a:spcPts val="2599"/>
              </a:lnSpc>
              <a:spcBef>
                <a:spcPct val="0"/>
              </a:spcBef>
            </a:pPr>
            <a:endParaRPr lang="en-US" sz="1856" spc="222">
              <a:solidFill>
                <a:srgbClr val="000000"/>
              </a:solidFill>
              <a:latin typeface="Courier New OS"/>
              <a:ea typeface="Courier New OS"/>
              <a:cs typeface="Courier New OS"/>
              <a:sym typeface="Courier New OS"/>
            </a:endParaRPr>
          </a:p>
        </p:txBody>
      </p:sp>
      <p:sp>
        <p:nvSpPr>
          <p:cNvPr id="11" name="Freeform 11"/>
          <p:cNvSpPr/>
          <p:nvPr/>
        </p:nvSpPr>
        <p:spPr>
          <a:xfrm>
            <a:off x="757905" y="2001781"/>
            <a:ext cx="7043272" cy="6021050"/>
          </a:xfrm>
          <a:custGeom>
            <a:rect l="l" t="t" r="r" b="b"/>
            <a:pathLst>
              <a:path w="7043271" h="6021050">
                <a:moveTo>
                  <a:pt x="0" y="0"/>
                </a:moveTo>
                <a:lnTo>
                  <a:pt x="7043272" y="0"/>
                </a:lnTo>
                <a:lnTo>
                  <a:pt x="7043272" y="6021050"/>
                </a:lnTo>
                <a:lnTo>
                  <a:pt x="0" y="6021050"/>
                </a:lnTo>
                <a:lnTo>
                  <a:pt x="0" y="0"/>
                </a:lnTo>
                <a:close/>
              </a:path>
            </a:pathLst>
          </a:custGeom>
          <a:blipFill>
            <a:blip r:embed="rId18">
              <a:extLst>
                <a:ext uri="{28A0092B-C50C-407E-A947-70E740481C1C}">
                  <a14:useLocalDpi xmlns:a14="http://schemas.microsoft.com/office/drawing/2010/main" val="0"/>
                </a:ext>
              </a:extLst>
            </a:blip>
            <a:stretch>
              <a:fillRect/>
            </a:stretch>
          </a:blipFill>
          <a:ln w="38100" cap="sq">
            <a:solidFill>
              <a:srgbClr val="000000"/>
            </a:solidFill>
            <a:prstDash val="solid"/>
            <a:miter/>
          </a:ln>
        </p:spPr>
        <p:txBody>
          <a:bodyPr/>
          <a:lstStyle/>
          <a:p>
            <a:endParaRPr lang="en-US"/>
          </a:p>
        </p:txBody>
      </p:sp>
      <p:pic>
        <p:nvPicPr>
          <p:cNvPr id="12" name="Picture 12"/>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862736" y="6005590"/>
            <a:ext cx="2887868" cy="1747160"/>
          </a:xfrm>
          <a:prstGeom prst="rect">
            <a:avLst/>
          </a:prstGeom>
        </p:spPr>
      </p:pic>
      <p:sp>
        <p:nvSpPr>
          <p:cNvPr id="13" name="Freeform 13"/>
          <p:cNvSpPr/>
          <p:nvPr/>
        </p:nvSpPr>
        <p:spPr>
          <a:xfrm>
            <a:off x="9344245" y="2297954"/>
            <a:ext cx="5380554" cy="5832579"/>
          </a:xfrm>
          <a:custGeom>
            <a:rect l="l" t="t" r="r" b="b"/>
            <a:pathLst>
              <a:path w="5380554" h="5832579">
                <a:moveTo>
                  <a:pt x="0" y="0"/>
                </a:moveTo>
                <a:lnTo>
                  <a:pt x="5380554" y="0"/>
                </a:lnTo>
                <a:lnTo>
                  <a:pt x="5380554" y="5832580"/>
                </a:lnTo>
                <a:lnTo>
                  <a:pt x="0" y="5832580"/>
                </a:lnTo>
                <a:lnTo>
                  <a:pt x="0" y="0"/>
                </a:lnTo>
                <a:close/>
              </a:path>
            </a:pathLst>
          </a:custGeom>
          <a:blipFill>
            <a:blip r:embed="rId20">
              <a:alphaModFix amt="15000"/>
              <a:extLst>
                <a:ext uri="{96DAC541-7B7A-43D3-8B79-37D633B846F1}">
                  <asvg:svgBlip xmlns:asvg="http://schemas.microsoft.com/office/drawing/2016/SVG/main" r:embed="rId21"/>
                </a:ext>
              </a:extLst>
            </a:blip>
            <a:stretch>
              <a:fillRect/>
            </a:stretch>
          </a:blipFill>
        </p:spPr>
        <p:txBody>
          <a:bodyPr/>
          <a:lstStyle/>
          <a:p>
            <a:endParaRPr lang="en-US"/>
          </a:p>
        </p:txBody>
      </p:sp>
      <p:sp>
        <p:nvSpPr>
          <p:cNvPr id="14" name="Freeform 14"/>
          <p:cNvSpPr/>
          <p:nvPr/>
        </p:nvSpPr>
        <p:spPr>
          <a:xfrm>
            <a:off x="13812059" y="403346"/>
            <a:ext cx="1825479" cy="1528839"/>
          </a:xfrm>
          <a:custGeom>
            <a:rect l="l" t="t" r="r" b="b"/>
            <a:pathLst>
              <a:path w="1825478" h="1528839">
                <a:moveTo>
                  <a:pt x="0" y="0"/>
                </a:moveTo>
                <a:lnTo>
                  <a:pt x="1825479" y="0"/>
                </a:lnTo>
                <a:lnTo>
                  <a:pt x="1825479" y="1528839"/>
                </a:lnTo>
                <a:lnTo>
                  <a:pt x="0" y="1528839"/>
                </a:lnTo>
                <a:lnTo>
                  <a:pt x="0" y="0"/>
                </a:lnTo>
                <a:close/>
              </a:path>
            </a:pathLst>
          </a:custGeom>
          <a:blipFill>
            <a:blip r:embed="rId22">
              <a:extLst>
                <a:ext uri="{96DAC541-7B7A-43D3-8B79-37D633B846F1}">
                  <asvg:svgBlip xmlns:asvg="http://schemas.microsoft.com/office/drawing/2016/SVG/main" r:embed="rId23"/>
                </a:ext>
              </a:extLst>
            </a:blip>
            <a:stretch>
              <a:fillRect/>
            </a:stretch>
          </a:blipFill>
        </p:spPr>
        <p:txBody>
          <a:bodyPr/>
          <a:lstStyle/>
          <a:p>
            <a:endParaRPr lang="en-US"/>
          </a:p>
        </p:txBody>
      </p:sp>
      <p:sp>
        <p:nvSpPr>
          <p:cNvPr id="15" name="Freeform 15"/>
          <p:cNvSpPr/>
          <p:nvPr/>
        </p:nvSpPr>
        <p:spPr>
          <a:xfrm>
            <a:off x="1511292" y="8130534"/>
            <a:ext cx="5536499" cy="1917013"/>
          </a:xfrm>
          <a:custGeom>
            <a:rect l="l" t="t" r="r" b="b"/>
            <a:pathLst>
              <a:path w="5536499" h="1917013">
                <a:moveTo>
                  <a:pt x="0" y="0"/>
                </a:moveTo>
                <a:lnTo>
                  <a:pt x="5536498" y="0"/>
                </a:lnTo>
                <a:lnTo>
                  <a:pt x="5536498" y="1917012"/>
                </a:lnTo>
                <a:lnTo>
                  <a:pt x="0" y="1917012"/>
                </a:lnTo>
                <a:lnTo>
                  <a:pt x="0" y="0"/>
                </a:lnTo>
                <a:close/>
              </a:path>
            </a:pathLst>
          </a:custGeom>
          <a:blipFill>
            <a:blip r:embed="rId24">
              <a:extLst>
                <a:ext uri="{96DAC541-7B7A-43D3-8B79-37D633B846F1}">
                  <asvg:svgBlip xmlns:asvg="http://schemas.microsoft.com/office/drawing/2016/SVG/main" r:embed="rId25"/>
                </a:ext>
              </a:extLst>
            </a:blip>
            <a:stretch>
              <a:fillRect/>
            </a:stretch>
          </a:blipFill>
        </p:spPr>
        <p:txBody>
          <a:bodyPr/>
          <a:lstStyle/>
          <a:p>
            <a:endParaRPr lang="en-US"/>
          </a:p>
        </p:txBody>
      </p:sp>
      <p:sp>
        <p:nvSpPr>
          <p:cNvPr id="16" name="TextBox 16"/>
          <p:cNvSpPr txBox="1"/>
          <p:nvPr/>
        </p:nvSpPr>
        <p:spPr>
          <a:xfrm>
            <a:off x="5361099" y="273098"/>
            <a:ext cx="7425432" cy="894668"/>
          </a:xfrm>
          <a:prstGeom prst="rect">
            <a:avLst/>
          </a:prstGeom>
        </p:spPr>
        <p:txBody>
          <a:bodyPr lIns="0" tIns="0" rIns="0" bIns="0" rtlCol="0" anchor="t">
            <a:spAutoFit/>
          </a:bodyPr>
          <a:lstStyle/>
          <a:p>
            <a:pPr algn="ctr">
              <a:lnSpc>
                <a:spcPts val="7387"/>
              </a:lnSpc>
              <a:spcBef>
                <a:spcPct val="0"/>
              </a:spcBef>
            </a:pPr>
            <a:r>
              <a:rPr lang="en-US" sz="5276">
                <a:solidFill>
                  <a:srgbClr val="000000"/>
                </a:solidFill>
                <a:latin typeface="Times New Roman" panose="02020603050405020304" pitchFamily="18" charset="0"/>
                <a:ea typeface="Canva Sans"/>
                <a:cs typeface="Times New Roman" panose="02020603050405020304" pitchFamily="18" charset="0"/>
                <a:sym typeface="Canva Sans"/>
              </a:rPr>
              <a:t>CẤU HÌNH TƯỜNG LỬA</a:t>
            </a:r>
          </a:p>
        </p:txBody>
      </p:sp>
      <p:sp>
        <p:nvSpPr>
          <p:cNvPr id="17" name="TextBox 17"/>
          <p:cNvSpPr txBox="1"/>
          <p:nvPr/>
        </p:nvSpPr>
        <p:spPr>
          <a:xfrm>
            <a:off x="8096931" y="5313801"/>
            <a:ext cx="9693672" cy="2816733"/>
          </a:xfrm>
          <a:prstGeom prst="rect">
            <a:avLst/>
          </a:prstGeom>
        </p:spPr>
        <p:txBody>
          <a:bodyPr lIns="0" tIns="0" rIns="0" bIns="0" rtlCol="0" anchor="t">
            <a:spAutoFit/>
          </a:bodyPr>
          <a:lstStyle/>
          <a:p>
            <a:pPr marL="453390" lvl="1" indent="-226695" algn="l">
              <a:lnSpc>
                <a:spcPts val="2940"/>
              </a:lnSpc>
              <a:spcBef>
                <a:spcPct val="0"/>
              </a:spcBef>
              <a:buFont typeface="Arial"/>
              <a:buChar char="•"/>
            </a:pPr>
            <a:r>
              <a:rPr lang="en-US" sz="2100" b="1">
                <a:solidFill>
                  <a:srgbClr val="000000"/>
                </a:solidFill>
                <a:latin typeface="Canva Sans Bold"/>
                <a:ea typeface="Canva Sans Bold"/>
                <a:cs typeface="Canva Sans Bold"/>
                <a:sym typeface="Canva Sans Bold"/>
              </a:rPr>
              <a:t> TRÊN CỔNG GIGABYTE 1/2 :</a:t>
            </a:r>
            <a:r>
              <a:rPr lang="en-US" sz="2100" b="1" i="1">
                <a:solidFill>
                  <a:srgbClr val="000000"/>
                </a:solidFill>
                <a:latin typeface="Canva Sans Bold Italics"/>
                <a:ea typeface="Canva Sans Bold Italics"/>
                <a:cs typeface="Canva Sans Bold Italics"/>
                <a:sym typeface="Canva Sans Bold Italics"/>
              </a:rPr>
              <a:t> </a:t>
            </a:r>
          </a:p>
          <a:p>
            <a:pPr algn="l">
              <a:lnSpc>
                <a:spcPts val="2940"/>
              </a:lnSpc>
              <a:spcBef>
                <a:spcPct val="0"/>
              </a:spcBef>
            </a:pPr>
            <a:endParaRPr lang="en-US" sz="2100" b="1" i="1">
              <a:solidFill>
                <a:srgbClr val="000000"/>
              </a:solidFill>
              <a:latin typeface="Canva Sans Bold Italics"/>
              <a:ea typeface="Canva Sans Bold Italics"/>
              <a:cs typeface="Canva Sans Bold Italics"/>
              <a:sym typeface="Canva Sans Bold Italics"/>
            </a:endParaRPr>
          </a:p>
          <a:p>
            <a:pPr algn="l">
              <a:lnSpc>
                <a:spcPts val="2790"/>
              </a:lnSpc>
            </a:pPr>
            <a:r>
              <a:rPr lang="en-US" sz="1860" spc="223">
                <a:solidFill>
                  <a:srgbClr val="000000"/>
                </a:solidFill>
                <a:latin typeface="Courier New OS"/>
                <a:ea typeface="Courier New OS"/>
                <a:cs typeface="Courier New OS"/>
                <a:sym typeface="Courier New OS"/>
              </a:rPr>
              <a:t>ciscoasa(config)#int GIG1/2</a:t>
            </a:r>
          </a:p>
          <a:p>
            <a:pPr algn="l">
              <a:lnSpc>
                <a:spcPts val="2790"/>
              </a:lnSpc>
            </a:pPr>
            <a:r>
              <a:rPr lang="en-US" sz="1860" spc="223">
                <a:solidFill>
                  <a:srgbClr val="000000"/>
                </a:solidFill>
                <a:latin typeface="Courier New OS"/>
                <a:ea typeface="Courier New OS"/>
                <a:cs typeface="Courier New OS"/>
                <a:sym typeface="Courier New OS"/>
              </a:rPr>
              <a:t>ciscoasa(CONFIG-if)#nameif inside</a:t>
            </a:r>
          </a:p>
          <a:p>
            <a:pPr algn="l">
              <a:lnSpc>
                <a:spcPts val="2790"/>
              </a:lnSpc>
            </a:pPr>
            <a:r>
              <a:rPr lang="en-US" sz="1860" spc="223">
                <a:solidFill>
                  <a:srgbClr val="000000"/>
                </a:solidFill>
                <a:latin typeface="Courier New OS"/>
                <a:ea typeface="Courier New OS"/>
                <a:cs typeface="Courier New OS"/>
                <a:sym typeface="Courier New OS"/>
              </a:rPr>
              <a:t>ciscoasa(CONFIG-if)#security-level 0</a:t>
            </a:r>
          </a:p>
          <a:p>
            <a:pPr algn="l">
              <a:lnSpc>
                <a:spcPts val="2790"/>
              </a:lnSpc>
            </a:pPr>
            <a:r>
              <a:rPr lang="en-US" sz="1860" spc="223">
                <a:solidFill>
                  <a:srgbClr val="000000"/>
                </a:solidFill>
                <a:latin typeface="Courier New OS"/>
                <a:ea typeface="Courier New OS"/>
                <a:cs typeface="Courier New OS"/>
                <a:sym typeface="Courier New OS"/>
              </a:rPr>
              <a:t>ciscoasa(CONFIG-if)#ip addres 192.168.200.1 255.255.255.0</a:t>
            </a:r>
          </a:p>
          <a:p>
            <a:pPr algn="l">
              <a:lnSpc>
                <a:spcPts val="2790"/>
              </a:lnSpc>
            </a:pPr>
            <a:r>
              <a:rPr lang="en-US" sz="1860" spc="223">
                <a:solidFill>
                  <a:srgbClr val="000000"/>
                </a:solidFill>
                <a:latin typeface="Courier New OS"/>
                <a:ea typeface="Courier New OS"/>
                <a:cs typeface="Courier New OS"/>
                <a:sym typeface="Courier New OS"/>
              </a:rPr>
              <a:t>ciscoasa(CONFIG-if)#no shutdown</a:t>
            </a:r>
          </a:p>
          <a:p>
            <a:pPr algn="l">
              <a:lnSpc>
                <a:spcPts val="2604"/>
              </a:lnSpc>
              <a:spcBef>
                <a:spcPct val="0"/>
              </a:spcBef>
            </a:pPr>
            <a:endParaRPr lang="en-US" sz="1860" spc="223">
              <a:solidFill>
                <a:srgbClr val="000000"/>
              </a:solidFill>
              <a:latin typeface="Courier New OS"/>
              <a:ea typeface="Courier New OS"/>
              <a:cs typeface="Courier New OS"/>
              <a:sym typeface="Courier New OS"/>
            </a:endParaRPr>
          </a:p>
        </p:txBody>
      </p:sp>
    </p:spTree>
  </p:cSld>
  <p:clrMapOvr>
    <a:masterClrMapping/>
  </p:clrMapOvr>
  <mc:AlternateContent xmlns:mc="http://schemas.openxmlformats.org/markup-compatibility/2006">
    <mc:Choice xmlns:p159="http://schemas.microsoft.com/office/powerpoint/2015/09/main" Requires="p159">
      <p:transition spd="slow" p14:dur="2000">
        <p159:morph option="byObject"/>
      </p:transition>
    </mc:Choice>
    <mc:Fallback>
      <p:transition spd="slow">
        <p:fade/>
      </p:transition>
    </mc:Fallback>
  </mc:AlternateContent>
  <p:timing/>
</p:sld>
</file>

<file path=ppt/slides/slide27.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bg>
      <p:bgPr>
        <a:solidFill>
          <a:srgbClr val="FFF8ED"/>
        </a:solidFill>
        <a:effectLst/>
      </p:bgPr>
    </p:bg>
    <p:spTree>
      <p:nvGrpSpPr>
        <p:cNvPr id="1" name=""/>
        <p:cNvGrpSpPr/>
        <p:nvPr/>
      </p:nvGrpSpPr>
      <p:grpSpPr>
        <a:xfrm>
          <a:off x="0" y="0"/>
          <a:ext cx="0" cy="0"/>
        </a:xfrm>
      </p:grpSpPr>
      <p:sp>
        <p:nvSpPr>
          <p:cNvPr id="2" name="Freeform 2"/>
          <p:cNvSpPr/>
          <p:nvPr/>
        </p:nvSpPr>
        <p:spPr>
          <a:xfrm>
            <a:off x="-2684518" y="2387704"/>
            <a:ext cx="4579532" cy="4579532"/>
          </a:xfrm>
          <a:custGeom>
            <a:rect l="l" t="t" r="r" b="b"/>
            <a:pathLst>
              <a:path w="4579532" h="4579532">
                <a:moveTo>
                  <a:pt x="0" y="0"/>
                </a:moveTo>
                <a:lnTo>
                  <a:pt x="4579532" y="0"/>
                </a:lnTo>
                <a:lnTo>
                  <a:pt x="4579532" y="4579532"/>
                </a:lnTo>
                <a:lnTo>
                  <a:pt x="0" y="45795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860050" y="4542708"/>
            <a:ext cx="1785805" cy="1618385"/>
          </a:xfrm>
          <a:custGeom>
            <a:rect l="l" t="t" r="r" b="b"/>
            <a:pathLst>
              <a:path w="1785805" h="1618385">
                <a:moveTo>
                  <a:pt x="0" y="0"/>
                </a:moveTo>
                <a:lnTo>
                  <a:pt x="1785805" y="0"/>
                </a:lnTo>
                <a:lnTo>
                  <a:pt x="1785805" y="1618385"/>
                </a:lnTo>
                <a:lnTo>
                  <a:pt x="0" y="161838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a:off x="16927821" y="8450151"/>
            <a:ext cx="3320177" cy="3320177"/>
          </a:xfrm>
          <a:custGeom>
            <a:rect l="l" t="t" r="r" b="b"/>
            <a:pathLst>
              <a:path w="3320177" h="3320177">
                <a:moveTo>
                  <a:pt x="0" y="0"/>
                </a:moveTo>
                <a:lnTo>
                  <a:pt x="3320177" y="0"/>
                </a:lnTo>
                <a:lnTo>
                  <a:pt x="3320177" y="3320177"/>
                </a:lnTo>
                <a:lnTo>
                  <a:pt x="0" y="3320177"/>
                </a:lnTo>
                <a:lnTo>
                  <a:pt x="0" y="0"/>
                </a:lnTo>
                <a:close/>
              </a:path>
            </a:pathLst>
          </a:custGeom>
          <a:blipFill>
            <a:blip r:embed="rId2">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Freeform 5"/>
          <p:cNvSpPr/>
          <p:nvPr/>
        </p:nvSpPr>
        <p:spPr>
          <a:xfrm>
            <a:off x="16498388" y="8450151"/>
            <a:ext cx="1143736" cy="1394800"/>
          </a:xfrm>
          <a:custGeom>
            <a:rect l="l" t="t" r="r" b="b"/>
            <a:pathLst>
              <a:path w="1143736" h="1394800">
                <a:moveTo>
                  <a:pt x="0" y="0"/>
                </a:moveTo>
                <a:lnTo>
                  <a:pt x="1143737" y="0"/>
                </a:lnTo>
                <a:lnTo>
                  <a:pt x="1143737" y="1394800"/>
                </a:lnTo>
                <a:lnTo>
                  <a:pt x="0" y="13948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6" name="Freeform 6"/>
          <p:cNvSpPr/>
          <p:nvPr/>
        </p:nvSpPr>
        <p:spPr>
          <a:xfrm>
            <a:off x="15076213" y="7193093"/>
            <a:ext cx="2414918" cy="1267832"/>
          </a:xfrm>
          <a:custGeom>
            <a:rect l="l" t="t" r="r" b="b"/>
            <a:pathLst>
              <a:path w="2414918" h="1267832">
                <a:moveTo>
                  <a:pt x="0" y="0"/>
                </a:moveTo>
                <a:lnTo>
                  <a:pt x="2414918" y="0"/>
                </a:lnTo>
                <a:lnTo>
                  <a:pt x="2414918" y="1267832"/>
                </a:lnTo>
                <a:lnTo>
                  <a:pt x="0" y="126783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7" name="Freeform 7"/>
          <p:cNvSpPr/>
          <p:nvPr/>
        </p:nvSpPr>
        <p:spPr>
          <a:xfrm>
            <a:off x="430568" y="7787551"/>
            <a:ext cx="858965" cy="4114800"/>
          </a:xfrm>
          <a:custGeom>
            <a:rect l="l" t="t" r="r" b="b"/>
            <a:pathLst>
              <a:path w="858965" h="4114800">
                <a:moveTo>
                  <a:pt x="0" y="0"/>
                </a:moveTo>
                <a:lnTo>
                  <a:pt x="858964" y="0"/>
                </a:lnTo>
                <a:lnTo>
                  <a:pt x="858964"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8" name="Freeform 8"/>
          <p:cNvSpPr/>
          <p:nvPr/>
        </p:nvSpPr>
        <p:spPr>
          <a:xfrm>
            <a:off x="16267867" y="228232"/>
            <a:ext cx="1792366" cy="1792366"/>
          </a:xfrm>
          <a:custGeom>
            <a:rect l="l" t="t" r="r" b="b"/>
            <a:pathLst>
              <a:path w="1792366" h="1792366">
                <a:moveTo>
                  <a:pt x="0" y="0"/>
                </a:moveTo>
                <a:lnTo>
                  <a:pt x="1792366" y="0"/>
                </a:lnTo>
                <a:lnTo>
                  <a:pt x="1792366" y="1792366"/>
                </a:lnTo>
                <a:lnTo>
                  <a:pt x="0" y="1792366"/>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US"/>
          </a:p>
        </p:txBody>
      </p:sp>
      <p:sp>
        <p:nvSpPr>
          <p:cNvPr id="9" name="Freeform 9"/>
          <p:cNvSpPr/>
          <p:nvPr/>
        </p:nvSpPr>
        <p:spPr>
          <a:xfrm>
            <a:off x="-185773" y="379722"/>
            <a:ext cx="2661617" cy="998106"/>
          </a:xfrm>
          <a:custGeom>
            <a:rect l="l" t="t" r="r" b="b"/>
            <a:pathLst>
              <a:path w="2661617" h="998106">
                <a:moveTo>
                  <a:pt x="0" y="0"/>
                </a:moveTo>
                <a:lnTo>
                  <a:pt x="2661617" y="0"/>
                </a:lnTo>
                <a:lnTo>
                  <a:pt x="2661617" y="998107"/>
                </a:lnTo>
                <a:lnTo>
                  <a:pt x="0" y="998107"/>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en-US"/>
          </a:p>
        </p:txBody>
      </p:sp>
      <p:sp>
        <p:nvSpPr>
          <p:cNvPr id="10" name="Freeform 10"/>
          <p:cNvSpPr/>
          <p:nvPr/>
        </p:nvSpPr>
        <p:spPr>
          <a:xfrm>
            <a:off x="16051840" y="5905770"/>
            <a:ext cx="3892957" cy="720197"/>
          </a:xfrm>
          <a:custGeom>
            <a:rect l="l" t="t" r="r" b="b"/>
            <a:pathLst>
              <a:path w="3892957" h="720197">
                <a:moveTo>
                  <a:pt x="0" y="0"/>
                </a:moveTo>
                <a:lnTo>
                  <a:pt x="3892957" y="0"/>
                </a:lnTo>
                <a:lnTo>
                  <a:pt x="3892957" y="720197"/>
                </a:lnTo>
                <a:lnTo>
                  <a:pt x="0" y="720197"/>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en-US"/>
          </a:p>
        </p:txBody>
      </p:sp>
      <p:sp>
        <p:nvSpPr>
          <p:cNvPr id="11" name="Freeform 11"/>
          <p:cNvSpPr/>
          <p:nvPr/>
        </p:nvSpPr>
        <p:spPr>
          <a:xfrm>
            <a:off x="1895014" y="2020598"/>
            <a:ext cx="5656463" cy="7666892"/>
          </a:xfrm>
          <a:custGeom>
            <a:rect l="l" t="t" r="r" b="b"/>
            <a:pathLst>
              <a:path w="5656463" h="7666892">
                <a:moveTo>
                  <a:pt x="0" y="0"/>
                </a:moveTo>
                <a:lnTo>
                  <a:pt x="5656463" y="0"/>
                </a:lnTo>
                <a:lnTo>
                  <a:pt x="5656463" y="7666892"/>
                </a:lnTo>
                <a:lnTo>
                  <a:pt x="0" y="7666892"/>
                </a:lnTo>
                <a:lnTo>
                  <a:pt x="0" y="0"/>
                </a:lnTo>
                <a:close/>
              </a:path>
            </a:pathLst>
          </a:custGeom>
          <a:blipFill>
            <a:blip r:embed="rId19">
              <a:extLst>
                <a:ext uri="{28A0092B-C50C-407E-A947-70E740481C1C}">
                  <a14:useLocalDpi xmlns:a14="http://schemas.microsoft.com/office/drawing/2010/main" val="0"/>
                </a:ext>
              </a:extLst>
            </a:blip>
            <a:stretch>
              <a:fillRect/>
            </a:stretch>
          </a:blipFill>
          <a:ln w="38100" cap="sq">
            <a:solidFill>
              <a:srgbClr val="000000"/>
            </a:solidFill>
            <a:prstDash val="solid"/>
            <a:miter/>
          </a:ln>
        </p:spPr>
        <p:txBody>
          <a:bodyPr/>
          <a:lstStyle/>
          <a:p>
            <a:endParaRPr lang="en-US"/>
          </a:p>
        </p:txBody>
      </p:sp>
      <p:sp>
        <p:nvSpPr>
          <p:cNvPr id="12" name="TextBox 12"/>
          <p:cNvSpPr txBox="1"/>
          <p:nvPr/>
        </p:nvSpPr>
        <p:spPr>
          <a:xfrm>
            <a:off x="7745964" y="1756388"/>
            <a:ext cx="10039802" cy="10101163"/>
          </a:xfrm>
          <a:prstGeom prst="rect">
            <a:avLst/>
          </a:prstGeom>
        </p:spPr>
        <p:txBody>
          <a:bodyPr lIns="0" tIns="0" rIns="0" bIns="0" rtlCol="0" anchor="t">
            <a:spAutoFit/>
          </a:bodyPr>
          <a:lstStyle/>
          <a:p>
            <a:pPr algn="just">
              <a:lnSpc>
                <a:spcPts val="5257"/>
              </a:lnSpc>
            </a:pPr>
            <a:r>
              <a:rPr lang="en-US" sz="2295" spc="114">
                <a:solidFill>
                  <a:srgbClr val="000000"/>
                </a:solidFill>
                <a:latin typeface="Canva Sans"/>
                <a:ea typeface="Canva Sans"/>
                <a:cs typeface="Canva Sans"/>
                <a:sym typeface="Canva Sans"/>
              </a:rPr>
              <a:t>     Hoàn thành thiết kế hệ thống mạng cho bệnh viện Sản - Nhi trên Cisco Packet </a:t>
            </a:r>
            <a:r>
              <a:rPr lang="vi-VN" sz="2295" spc="114">
                <a:solidFill>
                  <a:srgbClr val="000000"/>
                </a:solidFill>
                <a:latin typeface="Canva Sans"/>
                <a:ea typeface="Canva Sans"/>
                <a:cs typeface="Canva Sans"/>
                <a:sym typeface="Canva Sans"/>
              </a:rPr>
              <a:t>Tracer.</a:t>
            </a:r>
            <a:endParaRPr lang="en-US" sz="2295" spc="114">
              <a:solidFill>
                <a:srgbClr val="000000"/>
              </a:solidFill>
              <a:latin typeface="Canva Sans"/>
              <a:ea typeface="Canva Sans"/>
              <a:cs typeface="Canva Sans"/>
              <a:sym typeface="Canva Sans"/>
            </a:endParaRPr>
          </a:p>
          <a:p>
            <a:pPr algn="just">
              <a:lnSpc>
                <a:spcPts val="5257"/>
              </a:lnSpc>
            </a:pPr>
            <a:r>
              <a:rPr lang="en-US" sz="2295" spc="114">
                <a:solidFill>
                  <a:srgbClr val="000000"/>
                </a:solidFill>
                <a:latin typeface="Canva Sans"/>
                <a:ea typeface="Canva Sans"/>
                <a:cs typeface="Canva Sans"/>
                <a:sym typeface="Canva Sans"/>
              </a:rPr>
              <a:t>     Hoàn thành chia và cấu hình cho 7 VLAN ứng với các Phòng Khoa trong bệnh viện.</a:t>
            </a:r>
          </a:p>
          <a:p>
            <a:pPr algn="just">
              <a:lnSpc>
                <a:spcPts val="5257"/>
              </a:lnSpc>
            </a:pPr>
            <a:r>
              <a:rPr lang="en-US" sz="2295" spc="114">
                <a:solidFill>
                  <a:srgbClr val="000000"/>
                </a:solidFill>
                <a:latin typeface="Canva Sans"/>
                <a:ea typeface="Canva Sans"/>
                <a:cs typeface="Canva Sans"/>
                <a:sym typeface="Canva Sans"/>
              </a:rPr>
              <a:t>       Hoàn thành cấu hình các thiết bị mạng (Switch,pc,..).</a:t>
            </a:r>
          </a:p>
          <a:p>
            <a:pPr algn="just">
              <a:lnSpc>
                <a:spcPts val="5257"/>
              </a:lnSpc>
            </a:pPr>
            <a:r>
              <a:rPr lang="en-US" sz="2295" spc="114">
                <a:solidFill>
                  <a:srgbClr val="000000"/>
                </a:solidFill>
                <a:latin typeface="Canva Sans"/>
                <a:ea typeface="Canva Sans"/>
                <a:cs typeface="Canva Sans"/>
                <a:sym typeface="Canva Sans"/>
              </a:rPr>
              <a:t>       Các VLAN cho thể giao tiếp với nhau qua các Switch layer 3.</a:t>
            </a:r>
          </a:p>
          <a:p>
            <a:pPr algn="just">
              <a:lnSpc>
                <a:spcPts val="5257"/>
              </a:lnSpc>
            </a:pPr>
            <a:r>
              <a:rPr lang="en-US" sz="2295" spc="114">
                <a:solidFill>
                  <a:srgbClr val="000000"/>
                </a:solidFill>
                <a:latin typeface="Canva Sans"/>
                <a:ea typeface="Canva Sans"/>
                <a:cs typeface="Canva Sans"/>
                <a:sym typeface="Canva Sans"/>
              </a:rPr>
              <a:t>       Hoàn thành cài đặt dịch vụ DHCP.</a:t>
            </a:r>
          </a:p>
          <a:p>
            <a:pPr algn="just">
              <a:lnSpc>
                <a:spcPts val="5257"/>
              </a:lnSpc>
            </a:pPr>
            <a:r>
              <a:rPr lang="en-US" sz="2295" spc="114">
                <a:solidFill>
                  <a:srgbClr val="000000"/>
                </a:solidFill>
                <a:latin typeface="Canva Sans"/>
                <a:ea typeface="Canva Sans"/>
                <a:cs typeface="Canva Sans"/>
                <a:sym typeface="Canva Sans"/>
              </a:rPr>
              <a:t>       Hoàn thành cài đặt dịch vụ DNS.</a:t>
            </a:r>
          </a:p>
          <a:p>
            <a:pPr algn="just">
              <a:lnSpc>
                <a:spcPts val="5257"/>
              </a:lnSpc>
            </a:pPr>
            <a:r>
              <a:rPr lang="en-US" sz="2295" spc="114">
                <a:solidFill>
                  <a:srgbClr val="000000"/>
                </a:solidFill>
                <a:latin typeface="Canva Sans"/>
                <a:ea typeface="Canva Sans"/>
                <a:cs typeface="Canva Sans"/>
                <a:sym typeface="Canva Sans"/>
              </a:rPr>
              <a:t>       Hoàn thành cài đặt dịch vụ Website. </a:t>
            </a:r>
          </a:p>
          <a:p>
            <a:pPr algn="just">
              <a:lnSpc>
                <a:spcPts val="5257"/>
              </a:lnSpc>
            </a:pPr>
            <a:r>
              <a:rPr lang="en-US" sz="2295" spc="114">
                <a:solidFill>
                  <a:srgbClr val="000000"/>
                </a:solidFill>
                <a:latin typeface="Canva Sans"/>
                <a:ea typeface="Canva Sans"/>
                <a:cs typeface="Canva Sans"/>
                <a:sym typeface="Canva Sans"/>
              </a:rPr>
              <a:t>       Hoàn thành cài đặt dịch vụ Mail.</a:t>
            </a:r>
          </a:p>
          <a:p>
            <a:pPr algn="just">
              <a:lnSpc>
                <a:spcPts val="5257"/>
              </a:lnSpc>
            </a:pPr>
            <a:r>
              <a:rPr lang="en-US" sz="2295" spc="114">
                <a:solidFill>
                  <a:srgbClr val="000000"/>
                </a:solidFill>
                <a:latin typeface="Canva Sans"/>
                <a:ea typeface="Canva Sans"/>
                <a:cs typeface="Canva Sans"/>
                <a:sym typeface="Canva Sans"/>
              </a:rPr>
              <a:t>       Hoàn thành cài đặt dịch vụ FTP.</a:t>
            </a:r>
          </a:p>
          <a:p>
            <a:pPr algn="just">
              <a:lnSpc>
                <a:spcPts val="5257"/>
              </a:lnSpc>
            </a:pPr>
            <a:r>
              <a:rPr lang="en-US" sz="2295" spc="114">
                <a:solidFill>
                  <a:srgbClr val="000000"/>
                </a:solidFill>
                <a:latin typeface="Canva Sans"/>
                <a:ea typeface="Canva Sans"/>
                <a:cs typeface="Canva Sans"/>
                <a:sym typeface="Canva Sans"/>
              </a:rPr>
              <a:t>       Hoàn thành cài đặt Tường lửa </a:t>
            </a:r>
            <a:r>
              <a:rPr lang="vi-VN" sz="2295" spc="114">
                <a:solidFill>
                  <a:srgbClr val="000000"/>
                </a:solidFill>
                <a:latin typeface="Canva Sans"/>
                <a:ea typeface="Canva Sans"/>
                <a:cs typeface="Canva Sans"/>
                <a:sym typeface="Canva Sans"/>
              </a:rPr>
              <a:t>.</a:t>
            </a:r>
            <a:endParaRPr lang="en-US" sz="2295" spc="114">
              <a:solidFill>
                <a:srgbClr val="000000"/>
              </a:solidFill>
              <a:latin typeface="Canva Sans"/>
              <a:ea typeface="Canva Sans"/>
              <a:cs typeface="Canva Sans"/>
              <a:sym typeface="Canva Sans"/>
            </a:endParaRPr>
          </a:p>
          <a:p>
            <a:pPr algn="just">
              <a:lnSpc>
                <a:spcPts val="5257"/>
              </a:lnSpc>
            </a:pPr>
            <a:endParaRPr lang="en-US" sz="2295" spc="114">
              <a:solidFill>
                <a:srgbClr val="000000"/>
              </a:solidFill>
              <a:latin typeface="Canva Sans"/>
              <a:ea typeface="Canva Sans"/>
              <a:cs typeface="Canva Sans"/>
              <a:sym typeface="Canva Sans"/>
            </a:endParaRPr>
          </a:p>
          <a:p>
            <a:pPr algn="just">
              <a:lnSpc>
                <a:spcPts val="5257"/>
              </a:lnSpc>
            </a:pPr>
            <a:endParaRPr lang="en-US" sz="2295" spc="114">
              <a:solidFill>
                <a:srgbClr val="000000"/>
              </a:solidFill>
              <a:latin typeface="Canva Sans"/>
              <a:ea typeface="Canva Sans"/>
              <a:cs typeface="Canva Sans"/>
              <a:sym typeface="Canva Sans"/>
            </a:endParaRPr>
          </a:p>
          <a:p>
            <a:pPr algn="just">
              <a:lnSpc>
                <a:spcPts val="5257"/>
              </a:lnSpc>
            </a:pPr>
            <a:endParaRPr lang="en-US" sz="2295" spc="114">
              <a:solidFill>
                <a:srgbClr val="000000"/>
              </a:solidFill>
              <a:latin typeface="Canva Sans"/>
              <a:ea typeface="Canva Sans"/>
              <a:cs typeface="Canva Sans"/>
              <a:sym typeface="Canva Sans"/>
            </a:endParaRPr>
          </a:p>
        </p:txBody>
      </p:sp>
      <p:pic>
        <p:nvPicPr>
          <p:cNvPr id="13" name="Picture 13"/>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7745964" y="1778542"/>
            <a:ext cx="658553" cy="609162"/>
          </a:xfrm>
          <a:prstGeom prst="rect">
            <a:avLst/>
          </a:prstGeom>
        </p:spPr>
      </p:pic>
      <p:sp>
        <p:nvSpPr>
          <p:cNvPr id="14" name="TextBox 14"/>
          <p:cNvSpPr txBox="1"/>
          <p:nvPr/>
        </p:nvSpPr>
        <p:spPr>
          <a:xfrm>
            <a:off x="2685178" y="217797"/>
            <a:ext cx="12917645" cy="1329595"/>
          </a:xfrm>
          <a:prstGeom prst="rect">
            <a:avLst/>
          </a:prstGeom>
        </p:spPr>
        <p:txBody>
          <a:bodyPr lIns="0" tIns="0" rIns="0" bIns="0" rtlCol="0" anchor="t">
            <a:spAutoFit/>
          </a:bodyPr>
          <a:lstStyle/>
          <a:p>
            <a:pPr algn="ctr">
              <a:lnSpc>
                <a:spcPts val="11307"/>
              </a:lnSpc>
              <a:spcBef>
                <a:spcPct val="0"/>
              </a:spcBef>
            </a:pPr>
            <a:r>
              <a:rPr lang="en-US" sz="8076">
                <a:solidFill>
                  <a:srgbClr val="000000"/>
                </a:solidFill>
                <a:latin typeface="Times New Roman" panose="02020603050405020304" pitchFamily="18" charset="0"/>
                <a:ea typeface="Canva Sans"/>
                <a:cs typeface="Times New Roman" panose="02020603050405020304" pitchFamily="18" charset="0"/>
                <a:sym typeface="Canva Sans"/>
              </a:rPr>
              <a:t>HOÀN THÀNH THIẾT KẾ</a:t>
            </a:r>
          </a:p>
        </p:txBody>
      </p:sp>
      <p:pic>
        <p:nvPicPr>
          <p:cNvPr id="15" name="Picture 15"/>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7745964" y="3074098"/>
            <a:ext cx="658553" cy="609162"/>
          </a:xfrm>
          <a:prstGeom prst="rect">
            <a:avLst/>
          </a:prstGeom>
        </p:spPr>
      </p:pic>
      <p:pic>
        <p:nvPicPr>
          <p:cNvPr id="16" name="Picture 16"/>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7745964" y="5047320"/>
            <a:ext cx="658553" cy="609162"/>
          </a:xfrm>
          <a:prstGeom prst="rect">
            <a:avLst/>
          </a:prstGeom>
        </p:spPr>
      </p:pic>
      <p:pic>
        <p:nvPicPr>
          <p:cNvPr id="17" name="Picture 17"/>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7745964" y="5748913"/>
            <a:ext cx="658553" cy="609162"/>
          </a:xfrm>
          <a:prstGeom prst="rect">
            <a:avLst/>
          </a:prstGeom>
        </p:spPr>
      </p:pic>
      <p:pic>
        <p:nvPicPr>
          <p:cNvPr id="18" name="Picture 18"/>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7745964" y="6441634"/>
            <a:ext cx="658553" cy="609162"/>
          </a:xfrm>
          <a:prstGeom prst="rect">
            <a:avLst/>
          </a:prstGeom>
        </p:spPr>
      </p:pic>
      <p:pic>
        <p:nvPicPr>
          <p:cNvPr id="19" name="Picture 19"/>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7745964" y="7043875"/>
            <a:ext cx="658553" cy="609162"/>
          </a:xfrm>
          <a:prstGeom prst="rect">
            <a:avLst/>
          </a:prstGeom>
        </p:spPr>
      </p:pic>
      <p:pic>
        <p:nvPicPr>
          <p:cNvPr id="20" name="Picture 20"/>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7745964" y="7653036"/>
            <a:ext cx="658553" cy="609162"/>
          </a:xfrm>
          <a:prstGeom prst="rect">
            <a:avLst/>
          </a:prstGeom>
        </p:spPr>
      </p:pic>
      <p:pic>
        <p:nvPicPr>
          <p:cNvPr id="21" name="Picture 21"/>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7745964" y="8347923"/>
            <a:ext cx="658553" cy="609162"/>
          </a:xfrm>
          <a:prstGeom prst="rect">
            <a:avLst/>
          </a:prstGeom>
        </p:spPr>
      </p:pic>
      <p:pic>
        <p:nvPicPr>
          <p:cNvPr id="22" name="Picture 22"/>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7745964" y="9078329"/>
            <a:ext cx="658553" cy="609162"/>
          </a:xfrm>
          <a:prstGeom prst="rect">
            <a:avLst/>
          </a:prstGeom>
        </p:spPr>
      </p:pic>
      <p:pic>
        <p:nvPicPr>
          <p:cNvPr id="23" name="Picture 23"/>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7745964" y="4342908"/>
            <a:ext cx="658553" cy="609162"/>
          </a:xfrm>
          <a:prstGeom prst="rect">
            <a:avLst/>
          </a:prstGeom>
        </p:spPr>
      </p:pic>
    </p:spTree>
  </p:cSld>
  <p:clrMapOvr>
    <a:masterClrMapping/>
  </p:clrMapOvr>
  <mc:AlternateContent xmlns:mc="http://schemas.openxmlformats.org/markup-compatibility/2006">
    <mc:Choice xmlns:p159="http://schemas.microsoft.com/office/powerpoint/2015/09/main" Requires="p159">
      <p:transition spd="slow" p14:dur="2000">
        <p159:morph option="byObject"/>
      </p:transition>
    </mc:Choice>
    <mc:Fallback>
      <p:transition spd="slow">
        <p:fade/>
      </p:transition>
    </mc:Fallback>
  </mc:AlternateContent>
  <p:timing/>
</p:sld>
</file>

<file path=ppt/slides/slide28.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bg>
      <p:bgPr>
        <a:solidFill>
          <a:srgbClr val="FFF8ED"/>
        </a:solidFill>
        <a:effectLst/>
      </p:bgPr>
    </p:bg>
    <p:spTree>
      <p:nvGrpSpPr>
        <p:cNvPr id="1" name=""/>
        <p:cNvGrpSpPr/>
        <p:nvPr/>
      </p:nvGrpSpPr>
      <p:grpSpPr>
        <a:xfrm>
          <a:off x="0" y="0"/>
          <a:ext cx="0" cy="0"/>
        </a:xfrm>
      </p:grpSpPr>
      <p:sp>
        <p:nvSpPr>
          <p:cNvPr id="2" name="Freeform 2"/>
          <p:cNvSpPr/>
          <p:nvPr/>
        </p:nvSpPr>
        <p:spPr>
          <a:xfrm>
            <a:off x="-3871270" y="8005096"/>
            <a:ext cx="6379535" cy="4114800"/>
          </a:xfrm>
          <a:custGeom>
            <a:rect l="l" t="t" r="r" b="b"/>
            <a:pathLst>
              <a:path w="6379535" h="4114800">
                <a:moveTo>
                  <a:pt x="0" y="0"/>
                </a:moveTo>
                <a:lnTo>
                  <a:pt x="6379535" y="0"/>
                </a:lnTo>
                <a:lnTo>
                  <a:pt x="6379535"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0" y="7325917"/>
            <a:ext cx="1915555" cy="2336042"/>
          </a:xfrm>
          <a:custGeom>
            <a:rect l="l" t="t" r="r" b="b"/>
            <a:pathLst>
              <a:path w="1915555" h="2336042">
                <a:moveTo>
                  <a:pt x="0" y="0"/>
                </a:moveTo>
                <a:lnTo>
                  <a:pt x="1915555" y="0"/>
                </a:lnTo>
                <a:lnTo>
                  <a:pt x="1915555" y="2336043"/>
                </a:lnTo>
                <a:lnTo>
                  <a:pt x="0" y="233604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a:off x="860386" y="5369092"/>
            <a:ext cx="1055169" cy="1286791"/>
          </a:xfrm>
          <a:custGeom>
            <a:rect l="l" t="t" r="r" b="b"/>
            <a:pathLst>
              <a:path w="1055169" h="1286791">
                <a:moveTo>
                  <a:pt x="0" y="0"/>
                </a:moveTo>
                <a:lnTo>
                  <a:pt x="1055169" y="0"/>
                </a:lnTo>
                <a:lnTo>
                  <a:pt x="1055169" y="1286791"/>
                </a:lnTo>
                <a:lnTo>
                  <a:pt x="0" y="1286791"/>
                </a:lnTo>
                <a:lnTo>
                  <a:pt x="0" y="0"/>
                </a:lnTo>
                <a:close/>
              </a:path>
            </a:pathLst>
          </a:custGeom>
          <a:blipFill>
            <a:blip r:embed="rId4">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Freeform 5"/>
          <p:cNvSpPr/>
          <p:nvPr/>
        </p:nvSpPr>
        <p:spPr>
          <a:xfrm>
            <a:off x="14890138" y="308503"/>
            <a:ext cx="3892957" cy="720197"/>
          </a:xfrm>
          <a:custGeom>
            <a:rect l="l" t="t" r="r" b="b"/>
            <a:pathLst>
              <a:path w="3892957" h="720197">
                <a:moveTo>
                  <a:pt x="0" y="0"/>
                </a:moveTo>
                <a:lnTo>
                  <a:pt x="3892957" y="0"/>
                </a:lnTo>
                <a:lnTo>
                  <a:pt x="3892957" y="720197"/>
                </a:lnTo>
                <a:lnTo>
                  <a:pt x="0" y="72019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6" name="Freeform 6"/>
          <p:cNvSpPr/>
          <p:nvPr/>
        </p:nvSpPr>
        <p:spPr>
          <a:xfrm>
            <a:off x="16663050" y="1328967"/>
            <a:ext cx="1192501" cy="1192501"/>
          </a:xfrm>
          <a:custGeom>
            <a:rect l="l" t="t" r="r" b="b"/>
            <a:pathLst>
              <a:path w="1192501" h="1192501">
                <a:moveTo>
                  <a:pt x="0" y="0"/>
                </a:moveTo>
                <a:lnTo>
                  <a:pt x="1192500" y="0"/>
                </a:lnTo>
                <a:lnTo>
                  <a:pt x="1192500" y="1192501"/>
                </a:lnTo>
                <a:lnTo>
                  <a:pt x="0" y="1192501"/>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7" name="Freeform 7"/>
          <p:cNvSpPr/>
          <p:nvPr/>
        </p:nvSpPr>
        <p:spPr>
          <a:xfrm>
            <a:off x="-153352" y="799743"/>
            <a:ext cx="2661617" cy="998106"/>
          </a:xfrm>
          <a:custGeom>
            <a:rect l="l" t="t" r="r" b="b"/>
            <a:pathLst>
              <a:path w="2661617" h="998106">
                <a:moveTo>
                  <a:pt x="0" y="0"/>
                </a:moveTo>
                <a:lnTo>
                  <a:pt x="2661617" y="0"/>
                </a:lnTo>
                <a:lnTo>
                  <a:pt x="2661617" y="998106"/>
                </a:lnTo>
                <a:lnTo>
                  <a:pt x="0" y="998106"/>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8" name="Freeform 8"/>
          <p:cNvSpPr/>
          <p:nvPr/>
        </p:nvSpPr>
        <p:spPr>
          <a:xfrm>
            <a:off x="15757820" y="8493939"/>
            <a:ext cx="2661617" cy="998106"/>
          </a:xfrm>
          <a:custGeom>
            <a:rect l="l" t="t" r="r" b="b"/>
            <a:pathLst>
              <a:path w="2661617" h="998106">
                <a:moveTo>
                  <a:pt x="0" y="0"/>
                </a:moveTo>
                <a:lnTo>
                  <a:pt x="2661617" y="0"/>
                </a:lnTo>
                <a:lnTo>
                  <a:pt x="2661617" y="998106"/>
                </a:lnTo>
                <a:lnTo>
                  <a:pt x="0" y="998106"/>
                </a:lnTo>
                <a:lnTo>
                  <a:pt x="0" y="0"/>
                </a:lnTo>
                <a:close/>
              </a:path>
            </a:pathLst>
          </a:custGeom>
          <a:blipFill>
            <a:blip r:embed="rId11">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9" name="Freeform 9"/>
          <p:cNvSpPr/>
          <p:nvPr/>
        </p:nvSpPr>
        <p:spPr>
          <a:xfrm>
            <a:off x="-178759" y="3476824"/>
            <a:ext cx="2414918" cy="1267832"/>
          </a:xfrm>
          <a:custGeom>
            <a:rect l="l" t="t" r="r" b="b"/>
            <a:pathLst>
              <a:path w="2414918" h="1267832">
                <a:moveTo>
                  <a:pt x="0" y="0"/>
                </a:moveTo>
                <a:lnTo>
                  <a:pt x="2414918" y="0"/>
                </a:lnTo>
                <a:lnTo>
                  <a:pt x="2414918" y="1267832"/>
                </a:lnTo>
                <a:lnTo>
                  <a:pt x="0" y="1267832"/>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US"/>
          </a:p>
        </p:txBody>
      </p:sp>
      <p:sp>
        <p:nvSpPr>
          <p:cNvPr id="10" name="Freeform 10"/>
          <p:cNvSpPr/>
          <p:nvPr/>
        </p:nvSpPr>
        <p:spPr>
          <a:xfrm>
            <a:off x="16368178" y="4744656"/>
            <a:ext cx="2414918" cy="1267832"/>
          </a:xfrm>
          <a:custGeom>
            <a:rect l="l" t="t" r="r" b="b"/>
            <a:pathLst>
              <a:path w="2414918" h="1267832">
                <a:moveTo>
                  <a:pt x="0" y="0"/>
                </a:moveTo>
                <a:lnTo>
                  <a:pt x="2414917" y="0"/>
                </a:lnTo>
                <a:lnTo>
                  <a:pt x="2414917" y="1267832"/>
                </a:lnTo>
                <a:lnTo>
                  <a:pt x="0" y="1267832"/>
                </a:lnTo>
                <a:lnTo>
                  <a:pt x="0" y="0"/>
                </a:lnTo>
                <a:close/>
              </a:path>
            </a:pathLst>
          </a:custGeom>
          <a:blipFill>
            <a:blip r:embed="rId14">
              <a:extLst>
                <a:ext uri="{96DAC541-7B7A-43D3-8B79-37D633B846F1}">
                  <asvg:svgBlip xmlns:asvg="http://schemas.microsoft.com/office/drawing/2016/SVG/main" r:embed="rId16"/>
                </a:ext>
              </a:extLst>
            </a:blip>
            <a:stretch>
              <a:fillRect/>
            </a:stretch>
          </a:blipFill>
        </p:spPr>
        <p:txBody>
          <a:bodyPr/>
          <a:lstStyle/>
          <a:p>
            <a:endParaRPr lang="en-US"/>
          </a:p>
        </p:txBody>
      </p:sp>
      <p:sp>
        <p:nvSpPr>
          <p:cNvPr id="11" name="Freeform 11"/>
          <p:cNvSpPr/>
          <p:nvPr/>
        </p:nvSpPr>
        <p:spPr>
          <a:xfrm>
            <a:off x="2057642" y="5914787"/>
            <a:ext cx="4843476" cy="2579151"/>
          </a:xfrm>
          <a:custGeom>
            <a:rect l="l" t="t" r="r" b="b"/>
            <a:pathLst>
              <a:path w="4843476" h="2579151">
                <a:moveTo>
                  <a:pt x="0" y="0"/>
                </a:moveTo>
                <a:lnTo>
                  <a:pt x="4843476" y="0"/>
                </a:lnTo>
                <a:lnTo>
                  <a:pt x="4843476" y="2579152"/>
                </a:lnTo>
                <a:lnTo>
                  <a:pt x="0" y="2579152"/>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en-US"/>
          </a:p>
        </p:txBody>
      </p:sp>
      <p:sp>
        <p:nvSpPr>
          <p:cNvPr id="12" name="Freeform 12"/>
          <p:cNvSpPr/>
          <p:nvPr/>
        </p:nvSpPr>
        <p:spPr>
          <a:xfrm>
            <a:off x="8692517" y="1687925"/>
            <a:ext cx="7065301" cy="3455575"/>
          </a:xfrm>
          <a:custGeom>
            <a:rect l="l" t="t" r="r" b="b"/>
            <a:pathLst>
              <a:path w="7065300" h="3455574">
                <a:moveTo>
                  <a:pt x="0" y="0"/>
                </a:moveTo>
                <a:lnTo>
                  <a:pt x="7065302" y="0"/>
                </a:lnTo>
                <a:lnTo>
                  <a:pt x="7065302" y="3455575"/>
                </a:lnTo>
                <a:lnTo>
                  <a:pt x="0" y="3455575"/>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endParaRPr lang="en-US"/>
          </a:p>
        </p:txBody>
      </p:sp>
      <p:sp>
        <p:nvSpPr>
          <p:cNvPr id="13" name="TextBox 13"/>
          <p:cNvSpPr txBox="1"/>
          <p:nvPr/>
        </p:nvSpPr>
        <p:spPr>
          <a:xfrm>
            <a:off x="2820853" y="383881"/>
            <a:ext cx="11126513" cy="986743"/>
          </a:xfrm>
          <a:prstGeom prst="rect">
            <a:avLst/>
          </a:prstGeom>
        </p:spPr>
        <p:txBody>
          <a:bodyPr lIns="0" tIns="0" rIns="0" bIns="0" rtlCol="0" anchor="t">
            <a:spAutoFit/>
          </a:bodyPr>
          <a:lstStyle/>
          <a:p>
            <a:pPr algn="ctr">
              <a:lnSpc>
                <a:spcPts val="8087"/>
              </a:lnSpc>
              <a:spcBef>
                <a:spcPct val="0"/>
              </a:spcBef>
            </a:pPr>
            <a:r>
              <a:rPr lang="en-US" sz="5776">
                <a:solidFill>
                  <a:srgbClr val="000000"/>
                </a:solidFill>
                <a:latin typeface="Times New Roman" panose="02020603050405020304" pitchFamily="18" charset="0"/>
                <a:ea typeface="Canva Sans"/>
                <a:cs typeface="Times New Roman" panose="02020603050405020304" pitchFamily="18" charset="0"/>
                <a:sym typeface="Canva Sans"/>
              </a:rPr>
              <a:t>ƯU NHƯỢC ĐIỂM</a:t>
            </a:r>
          </a:p>
        </p:txBody>
      </p:sp>
      <p:sp>
        <p:nvSpPr>
          <p:cNvPr id="14" name="TextBox 14"/>
          <p:cNvSpPr txBox="1"/>
          <p:nvPr/>
        </p:nvSpPr>
        <p:spPr>
          <a:xfrm>
            <a:off x="3123880" y="1669126"/>
            <a:ext cx="6885112" cy="4410759"/>
          </a:xfrm>
          <a:prstGeom prst="rect">
            <a:avLst/>
          </a:prstGeom>
        </p:spPr>
        <p:txBody>
          <a:bodyPr lIns="0" tIns="0" rIns="0" bIns="0" rtlCol="0" anchor="t">
            <a:spAutoFit/>
          </a:bodyPr>
          <a:lstStyle/>
          <a:p>
            <a:pPr algn="l">
              <a:lnSpc>
                <a:spcPts val="3792"/>
              </a:lnSpc>
            </a:pPr>
            <a:r>
              <a:rPr lang="en-US" sz="2400" b="1" spc="120" err="1">
                <a:solidFill>
                  <a:srgbClr val="000000"/>
                </a:solidFill>
                <a:latin typeface="Times New Roman" panose="02020603050405020304" pitchFamily="18" charset="0"/>
                <a:ea typeface="Canva Sans Bold"/>
                <a:cs typeface="Times New Roman" panose="02020603050405020304" pitchFamily="18" charset="0"/>
                <a:sym typeface="Canva Sans Bold"/>
              </a:rPr>
              <a:t>Ưu điểm:</a:t>
            </a:r>
          </a:p>
          <a:p>
            <a:pPr marL="518163" lvl="1" indent="-259082" algn="l">
              <a:lnSpc>
                <a:spcPts val="3792"/>
              </a:lnSpc>
              <a:buFont typeface="Arial"/>
              <a:buChar char="•"/>
            </a:pPr>
            <a:r>
              <a:rPr lang="en-US" sz="2400" spc="120">
                <a:solidFill>
                  <a:srgbClr val="000000"/>
                </a:solidFill>
                <a:latin typeface="Canva Sans"/>
                <a:ea typeface="Canva Sans"/>
                <a:cs typeface="Canva Sans"/>
                <a:sym typeface="Canva Sans"/>
              </a:rPr>
              <a:t> </a:t>
            </a:r>
            <a:r>
              <a:rPr lang="en-US" sz="2400" spc="120" err="1">
                <a:solidFill>
                  <a:srgbClr val="000000"/>
                </a:solidFill>
                <a:latin typeface="Times New Roman" panose="02020603050405020304" pitchFamily="18" charset="0"/>
                <a:ea typeface="Canva Sans"/>
                <a:cs typeface="Times New Roman" panose="02020603050405020304" pitchFamily="18" charset="0"/>
                <a:sym typeface="Canva Sans"/>
              </a:rPr>
              <a:t>Sơ đồ thiết kế rõ ràng</a:t>
            </a:r>
            <a:endParaRPr lang="en-US" sz="2400" spc="120">
              <a:solidFill>
                <a:srgbClr val="000000"/>
              </a:solidFill>
              <a:latin typeface="Times New Roman" panose="02020603050405020304" pitchFamily="18" charset="0"/>
              <a:ea typeface="Canva Sans"/>
              <a:cs typeface="Times New Roman" panose="02020603050405020304" pitchFamily="18" charset="0"/>
              <a:sym typeface="Canva Sans"/>
            </a:endParaRPr>
          </a:p>
          <a:p>
            <a:pPr marL="518163" lvl="1" indent="-259082" algn="l">
              <a:lnSpc>
                <a:spcPts val="3792"/>
              </a:lnSpc>
              <a:buFont typeface="Arial"/>
              <a:buChar char="•"/>
            </a:pPr>
            <a:r>
              <a:rPr lang="en-US" sz="2400" spc="120">
                <a:solidFill>
                  <a:srgbClr val="000000"/>
                </a:solidFill>
                <a:latin typeface="Times New Roman" panose="02020603050405020304" pitchFamily="18" charset="0"/>
                <a:ea typeface="Canva Sans"/>
                <a:cs typeface="Times New Roman" panose="02020603050405020304" pitchFamily="18" charset="0"/>
                <a:sym typeface="Canva Sans"/>
              </a:rPr>
              <a:t> Cấu trúc mạng ổn định</a:t>
            </a:r>
            <a:endParaRPr lang="en-US" sz="2400" spc="120">
              <a:solidFill>
                <a:srgbClr val="000000"/>
              </a:solidFill>
              <a:latin typeface="Times New Roman" panose="02020603050405020304" pitchFamily="18" charset="0"/>
              <a:ea typeface="Canva Sans"/>
              <a:cs typeface="Times New Roman" panose="02020603050405020304" pitchFamily="18" charset="0"/>
              <a:sym typeface="Canva Sans"/>
            </a:endParaRPr>
          </a:p>
          <a:p>
            <a:pPr marL="518163" lvl="1" indent="-259082" algn="l">
              <a:lnSpc>
                <a:spcPts val="3792"/>
              </a:lnSpc>
              <a:buFont typeface="Arial"/>
              <a:buChar char="•"/>
            </a:pPr>
            <a:r>
              <a:rPr lang="en-US" sz="2400" spc="120">
                <a:solidFill>
                  <a:srgbClr val="000000"/>
                </a:solidFill>
                <a:latin typeface="Times New Roman" panose="02020603050405020304" pitchFamily="18" charset="0"/>
                <a:ea typeface="Canva Sans"/>
                <a:cs typeface="Times New Roman" panose="02020603050405020304" pitchFamily="18" charset="0"/>
                <a:sym typeface="Canva Sans"/>
              </a:rPr>
              <a:t> Phân chia VLAN</a:t>
            </a:r>
          </a:p>
          <a:p>
            <a:pPr marL="518163" lvl="1" indent="-259082" algn="l">
              <a:lnSpc>
                <a:spcPts val="3792"/>
              </a:lnSpc>
              <a:buFont typeface="Arial"/>
              <a:buChar char="•"/>
            </a:pPr>
            <a:r>
              <a:rPr lang="en-US" sz="2400" spc="120">
                <a:solidFill>
                  <a:srgbClr val="000000"/>
                </a:solidFill>
                <a:latin typeface="Times New Roman" panose="02020603050405020304" pitchFamily="18" charset="0"/>
                <a:ea typeface="Canva Sans"/>
                <a:cs typeface="Times New Roman" panose="02020603050405020304" pitchFamily="18" charset="0"/>
                <a:sym typeface="Canva Sans"/>
              </a:rPr>
              <a:t> Công cụ mô phỏng tiết kiệm</a:t>
            </a:r>
            <a:endParaRPr lang="en-US" sz="2400" spc="120">
              <a:solidFill>
                <a:srgbClr val="000000"/>
              </a:solidFill>
              <a:latin typeface="Times New Roman" panose="02020603050405020304" pitchFamily="18" charset="0"/>
              <a:ea typeface="Canva Sans"/>
              <a:cs typeface="Times New Roman" panose="02020603050405020304" pitchFamily="18" charset="0"/>
              <a:sym typeface="Canva Sans"/>
            </a:endParaRPr>
          </a:p>
          <a:p>
            <a:pPr marL="518163" lvl="1" indent="-259082" algn="l">
              <a:lnSpc>
                <a:spcPts val="3792"/>
              </a:lnSpc>
              <a:buFont typeface="Arial"/>
              <a:buChar char="•"/>
            </a:pPr>
            <a:r>
              <a:rPr lang="en-US" sz="2400" spc="120">
                <a:solidFill>
                  <a:srgbClr val="000000"/>
                </a:solidFill>
                <a:latin typeface="Times New Roman" panose="02020603050405020304" pitchFamily="18" charset="0"/>
                <a:ea typeface="Canva Sans"/>
                <a:cs typeface="Times New Roman" panose="02020603050405020304" pitchFamily="18" charset="0"/>
                <a:sym typeface="Canva Sans"/>
              </a:rPr>
              <a:t> Hỗ trợ dịch vụ đa dạng</a:t>
            </a:r>
            <a:endParaRPr lang="en-US" sz="2400" spc="120">
              <a:solidFill>
                <a:srgbClr val="000000"/>
              </a:solidFill>
              <a:latin typeface="Times New Roman" panose="02020603050405020304" pitchFamily="18" charset="0"/>
              <a:ea typeface="Canva Sans"/>
              <a:cs typeface="Times New Roman" panose="02020603050405020304" pitchFamily="18" charset="0"/>
              <a:sym typeface="Canva Sans"/>
            </a:endParaRPr>
          </a:p>
          <a:p>
            <a:pPr marL="518163" lvl="1" indent="-259082" algn="l">
              <a:lnSpc>
                <a:spcPts val="3792"/>
              </a:lnSpc>
              <a:buFont typeface="Arial"/>
              <a:buChar char="•"/>
            </a:pPr>
            <a:r>
              <a:rPr lang="en-US" sz="2400" spc="120">
                <a:solidFill>
                  <a:srgbClr val="000000"/>
                </a:solidFill>
                <a:latin typeface="Times New Roman" panose="02020603050405020304" pitchFamily="18" charset="0"/>
                <a:ea typeface="Canva Sans"/>
                <a:cs typeface="Times New Roman" panose="02020603050405020304" pitchFamily="18" charset="0"/>
                <a:sym typeface="Canva Sans"/>
              </a:rPr>
              <a:t> Mở rộng đơn giản</a:t>
            </a:r>
            <a:endParaRPr lang="en-US" sz="2400" spc="120">
              <a:solidFill>
                <a:srgbClr val="000000"/>
              </a:solidFill>
              <a:latin typeface="Times New Roman" panose="02020603050405020304" pitchFamily="18" charset="0"/>
              <a:ea typeface="Canva Sans"/>
              <a:cs typeface="Times New Roman" panose="02020603050405020304" pitchFamily="18" charset="0"/>
              <a:sym typeface="Canva Sans"/>
            </a:endParaRPr>
          </a:p>
          <a:p>
            <a:pPr algn="ctr">
              <a:lnSpc>
                <a:spcPts val="4120"/>
              </a:lnSpc>
            </a:pPr>
            <a:endParaRPr lang="en-US" sz="2400" spc="120">
              <a:solidFill>
                <a:srgbClr val="000000"/>
              </a:solidFill>
              <a:latin typeface="Canva Sans"/>
              <a:ea typeface="Canva Sans"/>
              <a:cs typeface="Canva Sans"/>
              <a:sym typeface="Canva Sans"/>
            </a:endParaRPr>
          </a:p>
          <a:p>
            <a:pPr algn="ctr">
              <a:lnSpc>
                <a:spcPts val="4120"/>
              </a:lnSpc>
              <a:spcBef>
                <a:spcPct val="0"/>
              </a:spcBef>
            </a:pPr>
            <a:endParaRPr lang="en-US" sz="2400" spc="120">
              <a:solidFill>
                <a:srgbClr val="000000"/>
              </a:solidFill>
              <a:latin typeface="Canva Sans"/>
              <a:ea typeface="Canva Sans"/>
              <a:cs typeface="Canva Sans"/>
              <a:sym typeface="Canva Sans"/>
            </a:endParaRPr>
          </a:p>
        </p:txBody>
      </p:sp>
      <p:sp>
        <p:nvSpPr>
          <p:cNvPr id="15" name="TextBox 15"/>
          <p:cNvSpPr txBox="1"/>
          <p:nvPr/>
        </p:nvSpPr>
        <p:spPr>
          <a:xfrm>
            <a:off x="8236182" y="6509690"/>
            <a:ext cx="8852445" cy="2948821"/>
          </a:xfrm>
          <a:prstGeom prst="rect">
            <a:avLst/>
          </a:prstGeom>
        </p:spPr>
        <p:txBody>
          <a:bodyPr lIns="0" tIns="0" rIns="0" bIns="0" rtlCol="0" anchor="t">
            <a:spAutoFit/>
          </a:bodyPr>
          <a:lstStyle/>
          <a:p>
            <a:pPr algn="l">
              <a:lnSpc>
                <a:spcPts val="3792"/>
              </a:lnSpc>
            </a:pPr>
            <a:r>
              <a:rPr lang="en-US" sz="2400" b="1" spc="120" err="1">
                <a:solidFill>
                  <a:srgbClr val="000000"/>
                </a:solidFill>
                <a:latin typeface="Times New Roman" panose="02020603050405020304" pitchFamily="18" charset="0"/>
                <a:ea typeface="Canva Sans Bold"/>
                <a:cs typeface="Times New Roman" panose="02020603050405020304" pitchFamily="18" charset="0"/>
                <a:sym typeface="Canva Sans Bold"/>
              </a:rPr>
              <a:t>Nhược điểm:</a:t>
            </a:r>
          </a:p>
          <a:p>
            <a:pPr marL="518163" lvl="1" indent="-259082" algn="l">
              <a:lnSpc>
                <a:spcPts val="3792"/>
              </a:lnSpc>
              <a:buFont typeface="Arial"/>
              <a:buChar char="•"/>
            </a:pPr>
            <a:r>
              <a:rPr lang="en-US" sz="2400" spc="120">
                <a:solidFill>
                  <a:srgbClr val="000000"/>
                </a:solidFill>
                <a:latin typeface="Canva Sans"/>
                <a:ea typeface="Canva Sans"/>
                <a:cs typeface="Canva Sans"/>
                <a:sym typeface="Canva Sans"/>
              </a:rPr>
              <a:t> </a:t>
            </a:r>
            <a:r>
              <a:rPr lang="en-US" sz="2400" spc="120" err="1">
                <a:solidFill>
                  <a:srgbClr val="000000"/>
                </a:solidFill>
                <a:latin typeface="Times New Roman" panose="02020603050405020304" pitchFamily="18" charset="0"/>
                <a:ea typeface="Canva Sans"/>
                <a:cs typeface="Times New Roman" panose="02020603050405020304" pitchFamily="18" charset="0"/>
                <a:sym typeface="Canva Sans"/>
              </a:rPr>
              <a:t>Tưởng lửa chưa được cấu hình trọn vẹn</a:t>
            </a:r>
            <a:endParaRPr lang="en-US" sz="2400" spc="120">
              <a:solidFill>
                <a:srgbClr val="000000"/>
              </a:solidFill>
              <a:latin typeface="Times New Roman" panose="02020603050405020304" pitchFamily="18" charset="0"/>
              <a:ea typeface="Canva Sans"/>
              <a:cs typeface="Times New Roman" panose="02020603050405020304" pitchFamily="18" charset="0"/>
              <a:sym typeface="Canva Sans"/>
            </a:endParaRPr>
          </a:p>
          <a:p>
            <a:pPr marL="518163" lvl="1" indent="-259082" algn="l">
              <a:lnSpc>
                <a:spcPts val="3792"/>
              </a:lnSpc>
              <a:buFont typeface="Arial"/>
              <a:buChar char="•"/>
            </a:pPr>
            <a:r>
              <a:rPr lang="en-US" sz="2400" spc="120">
                <a:solidFill>
                  <a:srgbClr val="000000"/>
                </a:solidFill>
                <a:latin typeface="Times New Roman" panose="02020603050405020304" pitchFamily="18" charset="0"/>
                <a:ea typeface="Canva Sans"/>
                <a:cs typeface="Times New Roman" panose="02020603050405020304" pitchFamily="18" charset="0"/>
                <a:sym typeface="Canva Sans"/>
              </a:rPr>
              <a:t> Chưa thể áp dụng mô hình trên vào thiết kế thực tế</a:t>
            </a:r>
            <a:endParaRPr lang="en-US" sz="2400" spc="120">
              <a:solidFill>
                <a:srgbClr val="000000"/>
              </a:solidFill>
              <a:latin typeface="Times New Roman" panose="02020603050405020304" pitchFamily="18" charset="0"/>
              <a:ea typeface="Canva Sans"/>
              <a:cs typeface="Times New Roman" panose="02020603050405020304" pitchFamily="18" charset="0"/>
              <a:sym typeface="Canva Sans"/>
            </a:endParaRPr>
          </a:p>
          <a:p>
            <a:pPr marL="518163" lvl="1" indent="-259082" algn="l">
              <a:lnSpc>
                <a:spcPts val="3792"/>
              </a:lnSpc>
              <a:buFont typeface="Arial"/>
              <a:buChar char="•"/>
            </a:pPr>
            <a:r>
              <a:rPr lang="en-US" sz="2400" spc="120">
                <a:solidFill>
                  <a:srgbClr val="000000"/>
                </a:solidFill>
                <a:latin typeface="Times New Roman" panose="02020603050405020304" pitchFamily="18" charset="0"/>
                <a:ea typeface="Canva Sans"/>
                <a:cs typeface="Times New Roman" panose="02020603050405020304" pitchFamily="18" charset="0"/>
                <a:sym typeface="Canva Sans"/>
              </a:rPr>
              <a:t> Vốn kiến thức còn hạn chế</a:t>
            </a:r>
            <a:endParaRPr lang="en-US" sz="2400" spc="120">
              <a:solidFill>
                <a:srgbClr val="000000"/>
              </a:solidFill>
              <a:latin typeface="Times New Roman" panose="02020603050405020304" pitchFamily="18" charset="0"/>
              <a:ea typeface="Canva Sans"/>
              <a:cs typeface="Times New Roman" panose="02020603050405020304" pitchFamily="18" charset="0"/>
              <a:sym typeface="Canva Sans"/>
            </a:endParaRPr>
          </a:p>
          <a:p>
            <a:pPr algn="ctr">
              <a:lnSpc>
                <a:spcPts val="4120"/>
              </a:lnSpc>
            </a:pPr>
            <a:endParaRPr lang="en-US" sz="2400" spc="120">
              <a:solidFill>
                <a:srgbClr val="000000"/>
              </a:solidFill>
              <a:latin typeface="Canva Sans"/>
              <a:ea typeface="Canva Sans"/>
              <a:cs typeface="Canva Sans"/>
              <a:sym typeface="Canva Sans"/>
            </a:endParaRPr>
          </a:p>
          <a:p>
            <a:pPr algn="ctr">
              <a:lnSpc>
                <a:spcPts val="4120"/>
              </a:lnSpc>
              <a:spcBef>
                <a:spcPct val="0"/>
              </a:spcBef>
            </a:pPr>
            <a:endParaRPr lang="en-US" sz="2400" spc="120">
              <a:solidFill>
                <a:srgbClr val="000000"/>
              </a:solidFill>
              <a:latin typeface="Canva Sans"/>
              <a:ea typeface="Canva Sans"/>
              <a:cs typeface="Canva Sans"/>
              <a:sym typeface="Canva Sans"/>
            </a:endParaRPr>
          </a:p>
        </p:txBody>
      </p:sp>
    </p:spTree>
  </p:cSld>
  <p:clrMapOvr>
    <a:masterClrMapping/>
  </p:clrMapOvr>
  <mc:AlternateContent xmlns:mc="http://schemas.openxmlformats.org/markup-compatibility/2006">
    <mc:Choice xmlns:p159="http://schemas.microsoft.com/office/powerpoint/2015/09/main" Requires="p159">
      <p:transition spd="slow" p14:dur="2000">
        <p159:morph option="byObject"/>
      </p:transition>
    </mc:Choice>
    <mc:Fallback>
      <p:transition spd="slow">
        <p:fade/>
      </p:transition>
    </mc:Fallback>
  </mc:AlternateContent>
  <p:timing/>
</p:sld>
</file>

<file path=ppt/slides/slide29.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bg>
      <p:bgPr>
        <a:solidFill>
          <a:srgbClr val="FFF8ED"/>
        </a:solidFill>
        <a:effectLst/>
      </p:bgPr>
    </p:bg>
    <p:spTree>
      <p:nvGrpSpPr>
        <p:cNvPr id="1" name=""/>
        <p:cNvGrpSpPr/>
        <p:nvPr/>
      </p:nvGrpSpPr>
      <p:grpSpPr>
        <a:xfrm>
          <a:off x="0" y="0"/>
          <a:ext cx="0" cy="0"/>
        </a:xfrm>
      </p:grpSpPr>
      <p:sp>
        <p:nvSpPr>
          <p:cNvPr id="2" name="Freeform 2"/>
          <p:cNvSpPr/>
          <p:nvPr/>
        </p:nvSpPr>
        <p:spPr>
          <a:xfrm>
            <a:off x="-3031098" y="7404700"/>
            <a:ext cx="6379535" cy="4114800"/>
          </a:xfrm>
          <a:custGeom>
            <a:rect l="l" t="t" r="r" b="b"/>
            <a:pathLst>
              <a:path w="6379535" h="4114800">
                <a:moveTo>
                  <a:pt x="0" y="0"/>
                </a:moveTo>
                <a:lnTo>
                  <a:pt x="6379535" y="0"/>
                </a:lnTo>
                <a:lnTo>
                  <a:pt x="6379535"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770943" y="6551752"/>
            <a:ext cx="1915555" cy="2336042"/>
          </a:xfrm>
          <a:custGeom>
            <a:rect l="l" t="t" r="r" b="b"/>
            <a:pathLst>
              <a:path w="1915555" h="2336042">
                <a:moveTo>
                  <a:pt x="0" y="0"/>
                </a:moveTo>
                <a:lnTo>
                  <a:pt x="1915555" y="0"/>
                </a:lnTo>
                <a:lnTo>
                  <a:pt x="1915555" y="2336042"/>
                </a:lnTo>
                <a:lnTo>
                  <a:pt x="0" y="233604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a:off x="2293269" y="8349596"/>
            <a:ext cx="1055169" cy="1286791"/>
          </a:xfrm>
          <a:custGeom>
            <a:rect l="l" t="t" r="r" b="b"/>
            <a:pathLst>
              <a:path w="1055169" h="1286791">
                <a:moveTo>
                  <a:pt x="0" y="0"/>
                </a:moveTo>
                <a:lnTo>
                  <a:pt x="1055168" y="0"/>
                </a:lnTo>
                <a:lnTo>
                  <a:pt x="1055168" y="1286791"/>
                </a:lnTo>
                <a:lnTo>
                  <a:pt x="0" y="1286791"/>
                </a:lnTo>
                <a:lnTo>
                  <a:pt x="0" y="0"/>
                </a:lnTo>
                <a:close/>
              </a:path>
            </a:pathLst>
          </a:custGeom>
          <a:blipFill>
            <a:blip r:embed="rId4">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Freeform 5"/>
          <p:cNvSpPr/>
          <p:nvPr/>
        </p:nvSpPr>
        <p:spPr>
          <a:xfrm>
            <a:off x="14890138" y="308503"/>
            <a:ext cx="3892957" cy="720197"/>
          </a:xfrm>
          <a:custGeom>
            <a:rect l="l" t="t" r="r" b="b"/>
            <a:pathLst>
              <a:path w="3892957" h="720197">
                <a:moveTo>
                  <a:pt x="0" y="0"/>
                </a:moveTo>
                <a:lnTo>
                  <a:pt x="3892957" y="0"/>
                </a:lnTo>
                <a:lnTo>
                  <a:pt x="3892957" y="720197"/>
                </a:lnTo>
                <a:lnTo>
                  <a:pt x="0" y="72019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6" name="Freeform 6"/>
          <p:cNvSpPr/>
          <p:nvPr/>
        </p:nvSpPr>
        <p:spPr>
          <a:xfrm>
            <a:off x="16663050" y="1328967"/>
            <a:ext cx="1192501" cy="1192501"/>
          </a:xfrm>
          <a:custGeom>
            <a:rect l="l" t="t" r="r" b="b"/>
            <a:pathLst>
              <a:path w="1192501" h="1192501">
                <a:moveTo>
                  <a:pt x="0" y="0"/>
                </a:moveTo>
                <a:lnTo>
                  <a:pt x="1192500" y="0"/>
                </a:lnTo>
                <a:lnTo>
                  <a:pt x="1192500" y="1192501"/>
                </a:lnTo>
                <a:lnTo>
                  <a:pt x="0" y="1192501"/>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7" name="Freeform 7"/>
          <p:cNvSpPr/>
          <p:nvPr/>
        </p:nvSpPr>
        <p:spPr>
          <a:xfrm>
            <a:off x="-153352" y="799743"/>
            <a:ext cx="2661617" cy="998106"/>
          </a:xfrm>
          <a:custGeom>
            <a:rect l="l" t="t" r="r" b="b"/>
            <a:pathLst>
              <a:path w="2661617" h="998106">
                <a:moveTo>
                  <a:pt x="0" y="0"/>
                </a:moveTo>
                <a:lnTo>
                  <a:pt x="2661617" y="0"/>
                </a:lnTo>
                <a:lnTo>
                  <a:pt x="2661617" y="998106"/>
                </a:lnTo>
                <a:lnTo>
                  <a:pt x="0" y="998106"/>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8" name="Freeform 8"/>
          <p:cNvSpPr/>
          <p:nvPr/>
        </p:nvSpPr>
        <p:spPr>
          <a:xfrm>
            <a:off x="15757820" y="8493939"/>
            <a:ext cx="2661617" cy="998106"/>
          </a:xfrm>
          <a:custGeom>
            <a:rect l="l" t="t" r="r" b="b"/>
            <a:pathLst>
              <a:path w="2661617" h="998106">
                <a:moveTo>
                  <a:pt x="0" y="0"/>
                </a:moveTo>
                <a:lnTo>
                  <a:pt x="2661617" y="0"/>
                </a:lnTo>
                <a:lnTo>
                  <a:pt x="2661617" y="998106"/>
                </a:lnTo>
                <a:lnTo>
                  <a:pt x="0" y="998106"/>
                </a:lnTo>
                <a:lnTo>
                  <a:pt x="0" y="0"/>
                </a:lnTo>
                <a:close/>
              </a:path>
            </a:pathLst>
          </a:custGeom>
          <a:blipFill>
            <a:blip r:embed="rId11">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9" name="Freeform 9"/>
          <p:cNvSpPr/>
          <p:nvPr/>
        </p:nvSpPr>
        <p:spPr>
          <a:xfrm>
            <a:off x="-178759" y="3476824"/>
            <a:ext cx="2414918" cy="1267832"/>
          </a:xfrm>
          <a:custGeom>
            <a:rect l="l" t="t" r="r" b="b"/>
            <a:pathLst>
              <a:path w="2414918" h="1267832">
                <a:moveTo>
                  <a:pt x="0" y="0"/>
                </a:moveTo>
                <a:lnTo>
                  <a:pt x="2414918" y="0"/>
                </a:lnTo>
                <a:lnTo>
                  <a:pt x="2414918" y="1267832"/>
                </a:lnTo>
                <a:lnTo>
                  <a:pt x="0" y="1267832"/>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US"/>
          </a:p>
        </p:txBody>
      </p:sp>
      <p:sp>
        <p:nvSpPr>
          <p:cNvPr id="10" name="Freeform 10"/>
          <p:cNvSpPr/>
          <p:nvPr/>
        </p:nvSpPr>
        <p:spPr>
          <a:xfrm>
            <a:off x="16368178" y="4744656"/>
            <a:ext cx="2414918" cy="1267832"/>
          </a:xfrm>
          <a:custGeom>
            <a:rect l="l" t="t" r="r" b="b"/>
            <a:pathLst>
              <a:path w="2414918" h="1267832">
                <a:moveTo>
                  <a:pt x="0" y="0"/>
                </a:moveTo>
                <a:lnTo>
                  <a:pt x="2414917" y="0"/>
                </a:lnTo>
                <a:lnTo>
                  <a:pt x="2414917" y="1267832"/>
                </a:lnTo>
                <a:lnTo>
                  <a:pt x="0" y="1267832"/>
                </a:lnTo>
                <a:lnTo>
                  <a:pt x="0" y="0"/>
                </a:lnTo>
                <a:close/>
              </a:path>
            </a:pathLst>
          </a:custGeom>
          <a:blipFill>
            <a:blip r:embed="rId14">
              <a:extLst>
                <a:ext uri="{96DAC541-7B7A-43D3-8B79-37D633B846F1}">
                  <asvg:svgBlip xmlns:asvg="http://schemas.microsoft.com/office/drawing/2016/SVG/main" r:embed="rId16"/>
                </a:ext>
              </a:extLst>
            </a:blip>
            <a:stretch>
              <a:fillRect/>
            </a:stretch>
          </a:blipFill>
        </p:spPr>
        <p:txBody>
          <a:bodyPr/>
          <a:lstStyle/>
          <a:p>
            <a:endParaRPr lang="en-US"/>
          </a:p>
        </p:txBody>
      </p:sp>
      <p:pic>
        <p:nvPicPr>
          <p:cNvPr id="11" name="Picture 11"/>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2241326" y="1617542"/>
            <a:ext cx="3002029" cy="3127114"/>
          </a:xfrm>
          <a:prstGeom prst="rect">
            <a:avLst/>
          </a:prstGeom>
        </p:spPr>
      </p:pic>
      <p:sp>
        <p:nvSpPr>
          <p:cNvPr id="12" name="Freeform 12"/>
          <p:cNvSpPr/>
          <p:nvPr/>
        </p:nvSpPr>
        <p:spPr>
          <a:xfrm>
            <a:off x="11534892" y="4760880"/>
            <a:ext cx="3708464" cy="4114800"/>
          </a:xfrm>
          <a:custGeom>
            <a:rect l="l" t="t" r="r" b="b"/>
            <a:pathLst>
              <a:path w="3708464" h="4114800">
                <a:moveTo>
                  <a:pt x="0" y="0"/>
                </a:moveTo>
                <a:lnTo>
                  <a:pt x="3708463" y="0"/>
                </a:lnTo>
                <a:lnTo>
                  <a:pt x="3708463" y="4114800"/>
                </a:lnTo>
                <a:lnTo>
                  <a:pt x="0" y="4114800"/>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txBody>
          <a:bodyPr/>
          <a:lstStyle/>
          <a:p>
            <a:endParaRPr lang="en-US"/>
          </a:p>
        </p:txBody>
      </p:sp>
      <p:sp>
        <p:nvSpPr>
          <p:cNvPr id="13" name="TextBox 13"/>
          <p:cNvSpPr txBox="1"/>
          <p:nvPr/>
        </p:nvSpPr>
        <p:spPr>
          <a:xfrm>
            <a:off x="1918111" y="314568"/>
            <a:ext cx="13507884" cy="1247265"/>
          </a:xfrm>
          <a:prstGeom prst="rect">
            <a:avLst/>
          </a:prstGeom>
        </p:spPr>
        <p:txBody>
          <a:bodyPr lIns="0" tIns="0" rIns="0" bIns="0" rtlCol="0" anchor="t">
            <a:spAutoFit/>
          </a:bodyPr>
          <a:lstStyle/>
          <a:p>
            <a:pPr algn="ctr">
              <a:lnSpc>
                <a:spcPts val="10607"/>
              </a:lnSpc>
              <a:spcBef>
                <a:spcPct val="0"/>
              </a:spcBef>
            </a:pPr>
            <a:r>
              <a:rPr lang="en-US" sz="7576">
                <a:solidFill>
                  <a:srgbClr val="000000"/>
                </a:solidFill>
                <a:latin typeface="Times New Roman" panose="02020603050405020304" pitchFamily="18" charset="0"/>
                <a:ea typeface="Canva Sans"/>
                <a:cs typeface="Times New Roman" panose="02020603050405020304" pitchFamily="18" charset="0"/>
                <a:sym typeface="Canva Sans"/>
              </a:rPr>
              <a:t>KỸ NĂNG ĐẠT ĐƯỢC</a:t>
            </a:r>
          </a:p>
        </p:txBody>
      </p:sp>
      <p:sp>
        <p:nvSpPr>
          <p:cNvPr id="14" name="TextBox 14"/>
          <p:cNvSpPr txBox="1"/>
          <p:nvPr/>
        </p:nvSpPr>
        <p:spPr>
          <a:xfrm>
            <a:off x="2236159" y="3473339"/>
            <a:ext cx="9602964" cy="3667592"/>
          </a:xfrm>
          <a:prstGeom prst="rect">
            <a:avLst/>
          </a:prstGeom>
        </p:spPr>
        <p:txBody>
          <a:bodyPr lIns="0" tIns="0" rIns="0" bIns="0" rtlCol="0" anchor="t">
            <a:spAutoFit/>
          </a:bodyPr>
          <a:lstStyle/>
          <a:p>
            <a:pPr marL="621263" lvl="1" indent="-310631" algn="l">
              <a:lnSpc>
                <a:spcPts val="4949"/>
              </a:lnSpc>
              <a:buFont typeface="Arial"/>
              <a:buChar char="•"/>
            </a:pPr>
            <a:r>
              <a:rPr lang="en-US" sz="2877">
                <a:solidFill>
                  <a:srgbClr val="000000"/>
                </a:solidFill>
                <a:latin typeface="Canva Sans"/>
                <a:ea typeface="Canva Sans"/>
                <a:cs typeface="Canva Sans"/>
                <a:sym typeface="Canva Sans"/>
              </a:rPr>
              <a:t>KỸ NĂNG KỸ THUẬT.</a:t>
            </a:r>
          </a:p>
          <a:p>
            <a:pPr marL="621263" lvl="1" indent="-310631" algn="l">
              <a:lnSpc>
                <a:spcPts val="4949"/>
              </a:lnSpc>
              <a:buFont typeface="Arial"/>
              <a:buChar char="•"/>
            </a:pPr>
            <a:r>
              <a:rPr lang="en-US" sz="2877">
                <a:solidFill>
                  <a:srgbClr val="000000"/>
                </a:solidFill>
                <a:latin typeface="Canva Sans"/>
                <a:ea typeface="Canva Sans"/>
                <a:cs typeface="Canva Sans"/>
                <a:sym typeface="Canva Sans"/>
              </a:rPr>
              <a:t>KỸ NĂNG PHÂN TÍCH VÀ GIẢI QUYẾT VẤN ĐỀ.</a:t>
            </a:r>
          </a:p>
          <a:p>
            <a:pPr marL="621263" lvl="1" indent="-310631" algn="l">
              <a:lnSpc>
                <a:spcPts val="4949"/>
              </a:lnSpc>
              <a:buFont typeface="Arial"/>
              <a:buChar char="•"/>
            </a:pPr>
            <a:r>
              <a:rPr lang="en-US" sz="2877">
                <a:solidFill>
                  <a:srgbClr val="000000"/>
                </a:solidFill>
                <a:latin typeface="Canva Sans"/>
                <a:ea typeface="Canva Sans"/>
                <a:cs typeface="Canva Sans"/>
                <a:sym typeface="Canva Sans"/>
              </a:rPr>
              <a:t>KỸ NĂNG MỀM.</a:t>
            </a:r>
          </a:p>
          <a:p>
            <a:pPr marL="621263" lvl="1" indent="-310631" algn="l">
              <a:lnSpc>
                <a:spcPts val="4949"/>
              </a:lnSpc>
              <a:buFont typeface="Arial"/>
              <a:buChar char="•"/>
            </a:pPr>
            <a:r>
              <a:rPr lang="en-US" sz="2877">
                <a:solidFill>
                  <a:srgbClr val="000000"/>
                </a:solidFill>
                <a:latin typeface="Canva Sans"/>
                <a:ea typeface="Canva Sans"/>
                <a:cs typeface="Canva Sans"/>
                <a:sym typeface="Canva Sans"/>
              </a:rPr>
              <a:t>CỦNG CỐ VỀ KIẾN THỨC VỀ MẠNG. </a:t>
            </a:r>
          </a:p>
          <a:p>
            <a:pPr marL="621263" lvl="1" indent="-310631" algn="l">
              <a:lnSpc>
                <a:spcPts val="4949"/>
              </a:lnSpc>
              <a:buFont typeface="Arial"/>
              <a:buChar char="•"/>
            </a:pPr>
            <a:r>
              <a:rPr lang="en-US" sz="2877">
                <a:solidFill>
                  <a:srgbClr val="000000"/>
                </a:solidFill>
                <a:latin typeface="Canva Sans"/>
                <a:ea typeface="Canva Sans"/>
                <a:cs typeface="Canva Sans"/>
                <a:sym typeface="Canva Sans"/>
              </a:rPr>
              <a:t>ĐỊNH HƯỚNG CHUYÊN MÔN.</a:t>
            </a:r>
          </a:p>
          <a:p>
            <a:pPr algn="l">
              <a:lnSpc>
                <a:spcPts val="4949"/>
              </a:lnSpc>
            </a:pPr>
            <a:endParaRPr lang="en-US" sz="2877">
              <a:solidFill>
                <a:srgbClr val="000000"/>
              </a:solidFill>
              <a:latin typeface="Canva Sans"/>
              <a:ea typeface="Canva Sans"/>
              <a:cs typeface="Canva Sans"/>
              <a:sym typeface="Canva Sans"/>
            </a:endParaRPr>
          </a:p>
        </p:txBody>
      </p:sp>
    </p:spTree>
  </p:cSld>
  <p:clrMapOvr>
    <a:masterClrMapping/>
  </p:clrMapOvr>
  <mc:AlternateContent xmlns:mc="http://schemas.openxmlformats.org/markup-compatibility/2006">
    <mc:Choice xmlns:p159="http://schemas.microsoft.com/office/powerpoint/2015/09/main" Requires="p159">
      <p:transition spd="slow" p14:dur="2000">
        <p159:morph option="byObject"/>
      </p:transition>
    </mc:Choice>
    <mc:Fallback>
      <p:transition spd="slow">
        <p:fade/>
      </p:transition>
    </mc:Fallback>
  </mc:AlternateContent>
  <p:timing/>
</p:sld>
</file>

<file path=ppt/slides/slide3.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bg>
      <p:bgPr>
        <a:solidFill>
          <a:srgbClr val="FFF8ED"/>
        </a:solidFill>
        <a:effectLst/>
      </p:bgPr>
    </p:bg>
    <p:spTree>
      <p:nvGrpSpPr>
        <p:cNvPr id="1" name=""/>
        <p:cNvGrpSpPr/>
        <p:nvPr/>
      </p:nvGrpSpPr>
      <p:grpSpPr>
        <a:xfrm>
          <a:off x="0" y="0"/>
          <a:ext cx="0" cy="0"/>
        </a:xfrm>
      </p:grpSpPr>
      <p:sp>
        <p:nvSpPr>
          <p:cNvPr id="2" name="TextBox 2"/>
          <p:cNvSpPr txBox="1"/>
          <p:nvPr/>
        </p:nvSpPr>
        <p:spPr>
          <a:xfrm>
            <a:off x="3713940" y="510955"/>
            <a:ext cx="10860119" cy="1659685"/>
          </a:xfrm>
          <a:prstGeom prst="rect">
            <a:avLst/>
          </a:prstGeom>
        </p:spPr>
        <p:txBody>
          <a:bodyPr lIns="0" tIns="0" rIns="0" bIns="0" rtlCol="0" anchor="t">
            <a:spAutoFit/>
          </a:bodyPr>
          <a:lstStyle/>
          <a:p>
            <a:pPr algn="ctr">
              <a:lnSpc>
                <a:spcPts val="14140"/>
              </a:lnSpc>
              <a:spcBef>
                <a:spcPct val="0"/>
              </a:spcBef>
            </a:pPr>
            <a:r>
              <a:rPr lang="en-US" sz="10100">
                <a:solidFill>
                  <a:srgbClr val="000000"/>
                </a:solidFill>
                <a:latin typeface="Times New Roman" panose="02020603050405020304" pitchFamily="18" charset="0"/>
                <a:ea typeface="Canva Sans"/>
                <a:cs typeface="Times New Roman" panose="02020603050405020304" pitchFamily="18" charset="0"/>
                <a:sym typeface="Canva Sans"/>
              </a:rPr>
              <a:t>MỤC TIÊU</a:t>
            </a:r>
          </a:p>
        </p:txBody>
      </p:sp>
      <p:sp>
        <p:nvSpPr>
          <p:cNvPr id="3" name="Freeform 3"/>
          <p:cNvSpPr/>
          <p:nvPr/>
        </p:nvSpPr>
        <p:spPr>
          <a:xfrm>
            <a:off x="1115964" y="4817594"/>
            <a:ext cx="2985286" cy="2827880"/>
          </a:xfrm>
          <a:custGeom>
            <a:rect l="l" t="t" r="r" b="b"/>
            <a:pathLst>
              <a:path w="2985286" h="2827880">
                <a:moveTo>
                  <a:pt x="0" y="0"/>
                </a:moveTo>
                <a:lnTo>
                  <a:pt x="2985286" y="0"/>
                </a:lnTo>
                <a:lnTo>
                  <a:pt x="2985286" y="2827879"/>
                </a:lnTo>
                <a:lnTo>
                  <a:pt x="0" y="282787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10367165" y="4817594"/>
            <a:ext cx="3067720" cy="2827880"/>
          </a:xfrm>
          <a:custGeom>
            <a:rect l="l" t="t" r="r" b="b"/>
            <a:pathLst>
              <a:path w="3067720" h="2827880">
                <a:moveTo>
                  <a:pt x="0" y="0"/>
                </a:moveTo>
                <a:lnTo>
                  <a:pt x="3067719" y="0"/>
                </a:lnTo>
                <a:lnTo>
                  <a:pt x="3067719" y="2827879"/>
                </a:lnTo>
                <a:lnTo>
                  <a:pt x="0" y="282787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TextBox 5"/>
          <p:cNvSpPr txBox="1"/>
          <p:nvPr/>
        </p:nvSpPr>
        <p:spPr>
          <a:xfrm>
            <a:off x="4558805" y="4779494"/>
            <a:ext cx="4262623" cy="3657473"/>
          </a:xfrm>
          <a:prstGeom prst="rect">
            <a:avLst/>
          </a:prstGeom>
        </p:spPr>
        <p:txBody>
          <a:bodyPr lIns="0" tIns="0" rIns="0" bIns="0" rtlCol="0" anchor="t">
            <a:spAutoFit/>
          </a:bodyPr>
          <a:lstStyle/>
          <a:p>
            <a:pPr marL="405893" lvl="1" indent="-202946" algn="just">
              <a:lnSpc>
                <a:spcPts val="2632"/>
              </a:lnSpc>
              <a:buFont typeface="Arial"/>
              <a:buChar char="•"/>
            </a:pPr>
            <a:r>
              <a:rPr lang="en-US" sz="1880">
                <a:solidFill>
                  <a:srgbClr val="000000"/>
                </a:solidFill>
                <a:latin typeface="Canva Sans"/>
                <a:ea typeface="Canva Sans"/>
                <a:cs typeface="Canva Sans"/>
                <a:sym typeface="Canva Sans"/>
              </a:rPr>
              <a:t>Tìm hiểu về mạng, các thiết bị, cách bố trí đường dây mạng.</a:t>
            </a:r>
          </a:p>
          <a:p>
            <a:pPr algn="l">
              <a:lnSpc>
                <a:spcPts val="2632"/>
              </a:lnSpc>
            </a:pPr>
            <a:endParaRPr lang="en-US" sz="1880">
              <a:solidFill>
                <a:srgbClr val="000000"/>
              </a:solidFill>
              <a:latin typeface="Canva Sans"/>
              <a:ea typeface="Canva Sans"/>
              <a:cs typeface="Canva Sans"/>
              <a:sym typeface="Canva Sans"/>
            </a:endParaRPr>
          </a:p>
          <a:p>
            <a:pPr marL="405893" lvl="1" indent="-202946" algn="l">
              <a:lnSpc>
                <a:spcPts val="2632"/>
              </a:lnSpc>
              <a:buFont typeface="Arial"/>
              <a:buChar char="•"/>
            </a:pPr>
            <a:r>
              <a:rPr lang="en-US" sz="1880">
                <a:solidFill>
                  <a:srgbClr val="000000"/>
                </a:solidFill>
                <a:latin typeface="Canva Sans"/>
                <a:ea typeface="Canva Sans"/>
                <a:cs typeface="Canva Sans"/>
                <a:sym typeface="Canva Sans"/>
              </a:rPr>
              <a:t>Làm quen với Cisco Packet Tracer từ đó có thể mô phỏng cho các dự án trong tương lai.</a:t>
            </a:r>
          </a:p>
          <a:p>
            <a:pPr algn="l">
              <a:lnSpc>
                <a:spcPts val="2632"/>
              </a:lnSpc>
            </a:pPr>
            <a:endParaRPr lang="en-US" sz="1880">
              <a:solidFill>
                <a:srgbClr val="000000"/>
              </a:solidFill>
              <a:latin typeface="Canva Sans"/>
              <a:ea typeface="Canva Sans"/>
              <a:cs typeface="Canva Sans"/>
              <a:sym typeface="Canva Sans"/>
            </a:endParaRPr>
          </a:p>
          <a:p>
            <a:pPr marL="405893" lvl="1" indent="-202946" algn="l">
              <a:lnSpc>
                <a:spcPts val="2632"/>
              </a:lnSpc>
              <a:buFont typeface="Arial"/>
              <a:buChar char="•"/>
            </a:pPr>
            <a:r>
              <a:rPr lang="en-US" sz="1880">
                <a:solidFill>
                  <a:srgbClr val="000000"/>
                </a:solidFill>
                <a:latin typeface="Canva Sans"/>
                <a:ea typeface="Canva Sans"/>
                <a:cs typeface="Canva Sans"/>
                <a:sym typeface="Canva Sans"/>
              </a:rPr>
              <a:t>Xây dựng một hệ thống mạng đảm bảo kết nối giữa các phòng ban trong bệnh viện.</a:t>
            </a:r>
          </a:p>
          <a:p>
            <a:pPr algn="l">
              <a:lnSpc>
                <a:spcPts val="2632"/>
              </a:lnSpc>
              <a:spcBef>
                <a:spcPct val="0"/>
              </a:spcBef>
            </a:pPr>
            <a:endParaRPr lang="en-US" sz="1880">
              <a:solidFill>
                <a:srgbClr val="000000"/>
              </a:solidFill>
              <a:latin typeface="Canva Sans"/>
              <a:ea typeface="Canva Sans"/>
              <a:cs typeface="Canva Sans"/>
              <a:sym typeface="Canva Sans"/>
            </a:endParaRPr>
          </a:p>
        </p:txBody>
      </p:sp>
      <p:sp>
        <p:nvSpPr>
          <p:cNvPr id="6" name="TextBox 6"/>
          <p:cNvSpPr txBox="1"/>
          <p:nvPr/>
        </p:nvSpPr>
        <p:spPr>
          <a:xfrm>
            <a:off x="14017174" y="5512710"/>
            <a:ext cx="3908548" cy="2454662"/>
          </a:xfrm>
          <a:prstGeom prst="rect">
            <a:avLst/>
          </a:prstGeom>
        </p:spPr>
        <p:txBody>
          <a:bodyPr lIns="0" tIns="0" rIns="0" bIns="0" rtlCol="0" anchor="t">
            <a:spAutoFit/>
          </a:bodyPr>
          <a:lstStyle/>
          <a:p>
            <a:pPr marL="428507" lvl="1" indent="-214253" algn="l">
              <a:lnSpc>
                <a:spcPts val="2778"/>
              </a:lnSpc>
              <a:buFont typeface="Arial"/>
              <a:buChar char="•"/>
            </a:pPr>
            <a:r>
              <a:rPr lang="en-US" sz="1984">
                <a:solidFill>
                  <a:srgbClr val="000000"/>
                </a:solidFill>
                <a:latin typeface="Canva Sans"/>
                <a:ea typeface="Canva Sans"/>
                <a:cs typeface="Canva Sans"/>
                <a:sym typeface="Canva Sans"/>
              </a:rPr>
              <a:t> mạng máy tính </a:t>
            </a:r>
          </a:p>
          <a:p>
            <a:pPr algn="l">
              <a:lnSpc>
                <a:spcPts val="2778"/>
              </a:lnSpc>
            </a:pPr>
            <a:endParaRPr lang="en-US" sz="1984">
              <a:solidFill>
                <a:srgbClr val="000000"/>
              </a:solidFill>
              <a:latin typeface="Canva Sans"/>
              <a:ea typeface="Canva Sans"/>
              <a:cs typeface="Canva Sans"/>
              <a:sym typeface="Canva Sans"/>
            </a:endParaRPr>
          </a:p>
          <a:p>
            <a:pPr marL="428507" lvl="1" indent="-214253" algn="l">
              <a:lnSpc>
                <a:spcPts val="2778"/>
              </a:lnSpc>
              <a:buFont typeface="Arial"/>
              <a:buChar char="•"/>
            </a:pPr>
            <a:r>
              <a:rPr lang="en-US" sz="1984">
                <a:solidFill>
                  <a:srgbClr val="000000"/>
                </a:solidFill>
                <a:latin typeface="Canva Sans"/>
                <a:ea typeface="Canva Sans"/>
                <a:cs typeface="Canva Sans"/>
                <a:sym typeface="Canva Sans"/>
              </a:rPr>
              <a:t> các dịch vụ của bệnh viện</a:t>
            </a:r>
          </a:p>
          <a:p>
            <a:pPr algn="l">
              <a:lnSpc>
                <a:spcPts val="2778"/>
              </a:lnSpc>
            </a:pPr>
            <a:endParaRPr lang="en-US" sz="1984">
              <a:solidFill>
                <a:srgbClr val="000000"/>
              </a:solidFill>
              <a:latin typeface="Canva Sans"/>
              <a:ea typeface="Canva Sans"/>
              <a:cs typeface="Canva Sans"/>
              <a:sym typeface="Canva Sans"/>
            </a:endParaRPr>
          </a:p>
          <a:p>
            <a:pPr algn="l">
              <a:lnSpc>
                <a:spcPts val="2778"/>
              </a:lnSpc>
            </a:pPr>
            <a:r>
              <a:rPr lang="en-US" sz="1984">
                <a:solidFill>
                  <a:srgbClr val="000000"/>
                </a:solidFill>
                <a:latin typeface="Canva Sans"/>
                <a:ea typeface="Canva Sans"/>
                <a:cs typeface="Canva Sans"/>
                <a:sym typeface="Canva Sans"/>
              </a:rPr>
              <a:t> </a:t>
            </a:r>
          </a:p>
          <a:p>
            <a:pPr algn="l">
              <a:lnSpc>
                <a:spcPts val="2778"/>
              </a:lnSpc>
            </a:pPr>
            <a:endParaRPr lang="en-US" sz="1984">
              <a:solidFill>
                <a:srgbClr val="000000"/>
              </a:solidFill>
              <a:latin typeface="Canva Sans"/>
              <a:ea typeface="Canva Sans"/>
              <a:cs typeface="Canva Sans"/>
              <a:sym typeface="Canva Sans"/>
            </a:endParaRPr>
          </a:p>
          <a:p>
            <a:pPr algn="l">
              <a:lnSpc>
                <a:spcPts val="2778"/>
              </a:lnSpc>
              <a:spcBef>
                <a:spcPct val="0"/>
              </a:spcBef>
            </a:pPr>
            <a:endParaRPr lang="en-US" sz="1984">
              <a:solidFill>
                <a:srgbClr val="000000"/>
              </a:solidFill>
              <a:latin typeface="Canva Sans"/>
              <a:ea typeface="Canva Sans"/>
              <a:cs typeface="Canva Sans"/>
              <a:sym typeface="Canva Sans"/>
            </a:endParaRPr>
          </a:p>
        </p:txBody>
      </p:sp>
      <p:sp>
        <p:nvSpPr>
          <p:cNvPr id="7" name="Freeform 7"/>
          <p:cNvSpPr/>
          <p:nvPr/>
        </p:nvSpPr>
        <p:spPr>
          <a:xfrm rot="2875455">
            <a:off x="-4177191" y="-5156112"/>
            <a:ext cx="7515750" cy="6811149"/>
          </a:xfrm>
          <a:custGeom>
            <a:rect l="l" t="t" r="r" b="b"/>
            <a:pathLst>
              <a:path w="7515750" h="6811149">
                <a:moveTo>
                  <a:pt x="0" y="0"/>
                </a:moveTo>
                <a:lnTo>
                  <a:pt x="7515750" y="0"/>
                </a:lnTo>
                <a:lnTo>
                  <a:pt x="7515750" y="6811148"/>
                </a:lnTo>
                <a:lnTo>
                  <a:pt x="0" y="681114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8" name="Freeform 8"/>
          <p:cNvSpPr/>
          <p:nvPr/>
        </p:nvSpPr>
        <p:spPr>
          <a:xfrm rot="-2945828" flipH="1">
            <a:off x="14985592" y="-5399413"/>
            <a:ext cx="7515750" cy="6811149"/>
          </a:xfrm>
          <a:custGeom>
            <a:rect l="l" t="t" r="r" b="b"/>
            <a:pathLst>
              <a:path w="7515750" h="6811149">
                <a:moveTo>
                  <a:pt x="7515750" y="0"/>
                </a:moveTo>
                <a:lnTo>
                  <a:pt x="0" y="0"/>
                </a:lnTo>
                <a:lnTo>
                  <a:pt x="0" y="6811149"/>
                </a:lnTo>
                <a:lnTo>
                  <a:pt x="7515750" y="6811149"/>
                </a:lnTo>
                <a:lnTo>
                  <a:pt x="7515750" y="0"/>
                </a:lnTo>
                <a:close/>
              </a:path>
            </a:pathLst>
          </a:custGeom>
          <a:blipFill>
            <a:blip r:embed="rId6">
              <a:extLst>
                <a:ext uri="{96DAC541-7B7A-43D3-8B79-37D633B846F1}">
                  <asvg:svgBlip xmlns:asvg="http://schemas.microsoft.com/office/drawing/2016/SVG/main" r:embed="rId8"/>
                </a:ext>
              </a:extLst>
            </a:blip>
            <a:stretch>
              <a:fillRect/>
            </a:stretch>
          </a:blipFill>
        </p:spPr>
        <p:txBody>
          <a:bodyPr/>
          <a:lstStyle/>
          <a:p>
            <a:endParaRPr lang="en-US"/>
          </a:p>
        </p:txBody>
      </p:sp>
      <p:sp>
        <p:nvSpPr>
          <p:cNvPr id="9" name="Freeform 9"/>
          <p:cNvSpPr/>
          <p:nvPr/>
        </p:nvSpPr>
        <p:spPr>
          <a:xfrm>
            <a:off x="4480787" y="1795883"/>
            <a:ext cx="591633" cy="721504"/>
          </a:xfrm>
          <a:custGeom>
            <a:rect l="l" t="t" r="r" b="b"/>
            <a:pathLst>
              <a:path w="591633" h="721504">
                <a:moveTo>
                  <a:pt x="0" y="0"/>
                </a:moveTo>
                <a:lnTo>
                  <a:pt x="591634" y="0"/>
                </a:lnTo>
                <a:lnTo>
                  <a:pt x="591634" y="721504"/>
                </a:lnTo>
                <a:lnTo>
                  <a:pt x="0" y="721504"/>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10" name="Freeform 10"/>
          <p:cNvSpPr/>
          <p:nvPr/>
        </p:nvSpPr>
        <p:spPr>
          <a:xfrm>
            <a:off x="13268074" y="1795883"/>
            <a:ext cx="591633" cy="721504"/>
          </a:xfrm>
          <a:custGeom>
            <a:rect l="l" t="t" r="r" b="b"/>
            <a:pathLst>
              <a:path w="591633" h="721504">
                <a:moveTo>
                  <a:pt x="0" y="0"/>
                </a:moveTo>
                <a:lnTo>
                  <a:pt x="591633" y="0"/>
                </a:lnTo>
                <a:lnTo>
                  <a:pt x="591633" y="721504"/>
                </a:lnTo>
                <a:lnTo>
                  <a:pt x="0" y="721504"/>
                </a:lnTo>
                <a:lnTo>
                  <a:pt x="0" y="0"/>
                </a:lnTo>
                <a:close/>
              </a:path>
            </a:pathLst>
          </a:custGeom>
          <a:blipFill>
            <a:blip r:embed="rId9">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1" name="Freeform 11"/>
          <p:cNvSpPr/>
          <p:nvPr/>
        </p:nvSpPr>
        <p:spPr>
          <a:xfrm>
            <a:off x="3638797" y="1028700"/>
            <a:ext cx="924907" cy="1127935"/>
          </a:xfrm>
          <a:custGeom>
            <a:rect l="l" t="t" r="r" b="b"/>
            <a:pathLst>
              <a:path w="924907" h="1127935">
                <a:moveTo>
                  <a:pt x="0" y="0"/>
                </a:moveTo>
                <a:lnTo>
                  <a:pt x="924906" y="0"/>
                </a:lnTo>
                <a:lnTo>
                  <a:pt x="924906" y="1127935"/>
                </a:lnTo>
                <a:lnTo>
                  <a:pt x="0" y="1127935"/>
                </a:lnTo>
                <a:lnTo>
                  <a:pt x="0" y="0"/>
                </a:lnTo>
                <a:close/>
              </a:path>
            </a:pathLst>
          </a:custGeom>
          <a:blipFill>
            <a:blip r:embed="rId9">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12" name="Freeform 12"/>
          <p:cNvSpPr/>
          <p:nvPr/>
        </p:nvSpPr>
        <p:spPr>
          <a:xfrm>
            <a:off x="13724297" y="1028700"/>
            <a:ext cx="924907" cy="1127935"/>
          </a:xfrm>
          <a:custGeom>
            <a:rect l="l" t="t" r="r" b="b"/>
            <a:pathLst>
              <a:path w="924907" h="1127935">
                <a:moveTo>
                  <a:pt x="0" y="0"/>
                </a:moveTo>
                <a:lnTo>
                  <a:pt x="924906" y="0"/>
                </a:lnTo>
                <a:lnTo>
                  <a:pt x="924906" y="1127935"/>
                </a:lnTo>
                <a:lnTo>
                  <a:pt x="0" y="1127935"/>
                </a:lnTo>
                <a:lnTo>
                  <a:pt x="0" y="0"/>
                </a:lnTo>
                <a:close/>
              </a:path>
            </a:pathLst>
          </a:custGeom>
          <a:blipFill>
            <a:blip r:embed="rId9">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13" name="TextBox 13"/>
          <p:cNvSpPr txBox="1"/>
          <p:nvPr/>
        </p:nvSpPr>
        <p:spPr>
          <a:xfrm>
            <a:off x="1115964" y="3282799"/>
            <a:ext cx="3442841" cy="372745"/>
          </a:xfrm>
          <a:prstGeom prst="rect">
            <a:avLst/>
          </a:prstGeom>
        </p:spPr>
        <p:txBody>
          <a:bodyPr lIns="0" tIns="0" rIns="0" bIns="0" rtlCol="0" anchor="t">
            <a:spAutoFit/>
          </a:bodyPr>
          <a:lstStyle/>
          <a:p>
            <a:pPr algn="ctr">
              <a:lnSpc>
                <a:spcPts val="3080"/>
              </a:lnSpc>
              <a:spcBef>
                <a:spcPct val="0"/>
              </a:spcBef>
            </a:pPr>
            <a:r>
              <a:rPr lang="en-US" sz="2200" b="1">
                <a:solidFill>
                  <a:srgbClr val="000000"/>
                </a:solidFill>
                <a:latin typeface="Canva Sans Bold"/>
                <a:ea typeface="Canva Sans Bold"/>
                <a:cs typeface="Canva Sans Bold"/>
                <a:sym typeface="Canva Sans Bold"/>
              </a:rPr>
              <a:t>MỤC ĐÍCH NGHIÊN CỨU:</a:t>
            </a:r>
          </a:p>
        </p:txBody>
      </p:sp>
      <p:sp>
        <p:nvSpPr>
          <p:cNvPr id="14" name="TextBox 14"/>
          <p:cNvSpPr txBox="1"/>
          <p:nvPr/>
        </p:nvSpPr>
        <p:spPr>
          <a:xfrm>
            <a:off x="10367165" y="3282799"/>
            <a:ext cx="3650010" cy="372745"/>
          </a:xfrm>
          <a:prstGeom prst="rect">
            <a:avLst/>
          </a:prstGeom>
        </p:spPr>
        <p:txBody>
          <a:bodyPr lIns="0" tIns="0" rIns="0" bIns="0" rtlCol="0" anchor="t">
            <a:spAutoFit/>
          </a:bodyPr>
          <a:lstStyle/>
          <a:p>
            <a:pPr algn="ctr">
              <a:lnSpc>
                <a:spcPts val="3079"/>
              </a:lnSpc>
              <a:spcBef>
                <a:spcPct val="0"/>
              </a:spcBef>
            </a:pPr>
            <a:r>
              <a:rPr lang="en-US" sz="2199" b="1">
                <a:solidFill>
                  <a:srgbClr val="000000"/>
                </a:solidFill>
                <a:latin typeface="Canva Sans Bold"/>
                <a:ea typeface="Canva Sans Bold"/>
                <a:cs typeface="Canva Sans Bold"/>
                <a:sym typeface="Canva Sans Bold"/>
              </a:rPr>
              <a:t>ĐỐI TƯỢNG NGHIÊN CỨU:</a:t>
            </a:r>
          </a:p>
        </p:txBody>
      </p:sp>
    </p:spTree>
  </p:cSld>
  <p:clrMapOvr>
    <a:masterClrMapping/>
  </p:clrMapOvr>
  <mc:AlternateContent xmlns:mc="http://schemas.openxmlformats.org/markup-compatibility/2006">
    <mc:Choice xmlns:p159="http://schemas.microsoft.com/office/powerpoint/2015/09/main" Requires="p159">
      <p:transition spd="slow" p14:dur="2000">
        <p159:morph option="byObject"/>
      </p:transition>
    </mc:Choice>
    <mc:Fallback>
      <p:transition spd="slow">
        <p:fade/>
      </p:transition>
    </mc:Fallback>
  </mc:AlternateContent>
  <p:timing/>
</p:sld>
</file>

<file path=ppt/slides/slide30.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bg>
      <p:bgPr>
        <a:solidFill>
          <a:srgbClr val="FFF8ED"/>
        </a:solidFill>
        <a:effectLst/>
      </p:bgPr>
    </p:bg>
    <p:spTree>
      <p:nvGrpSpPr>
        <p:cNvPr id="1" name=""/>
        <p:cNvGrpSpPr/>
        <p:nvPr/>
      </p:nvGrpSpPr>
      <p:grpSpPr>
        <a:xfrm>
          <a:off x="0" y="0"/>
          <a:ext cx="0" cy="0"/>
        </a:xfrm>
      </p:grpSpPr>
      <p:sp>
        <p:nvSpPr>
          <p:cNvPr id="2" name="Freeform 2"/>
          <p:cNvSpPr/>
          <p:nvPr/>
        </p:nvSpPr>
        <p:spPr>
          <a:xfrm>
            <a:off x="-3031098" y="7404700"/>
            <a:ext cx="6379535" cy="4114800"/>
          </a:xfrm>
          <a:custGeom>
            <a:rect l="l" t="t" r="r" b="b"/>
            <a:pathLst>
              <a:path w="6379535" h="4114800">
                <a:moveTo>
                  <a:pt x="0" y="0"/>
                </a:moveTo>
                <a:lnTo>
                  <a:pt x="6379535" y="0"/>
                </a:lnTo>
                <a:lnTo>
                  <a:pt x="6379535"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770943" y="6551752"/>
            <a:ext cx="1915555" cy="2336042"/>
          </a:xfrm>
          <a:custGeom>
            <a:rect l="l" t="t" r="r" b="b"/>
            <a:pathLst>
              <a:path w="1915555" h="2336042">
                <a:moveTo>
                  <a:pt x="0" y="0"/>
                </a:moveTo>
                <a:lnTo>
                  <a:pt x="1915555" y="0"/>
                </a:lnTo>
                <a:lnTo>
                  <a:pt x="1915555" y="2336042"/>
                </a:lnTo>
                <a:lnTo>
                  <a:pt x="0" y="233604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a:off x="2293269" y="8349596"/>
            <a:ext cx="1055169" cy="1286791"/>
          </a:xfrm>
          <a:custGeom>
            <a:rect l="l" t="t" r="r" b="b"/>
            <a:pathLst>
              <a:path w="1055169" h="1286791">
                <a:moveTo>
                  <a:pt x="0" y="0"/>
                </a:moveTo>
                <a:lnTo>
                  <a:pt x="1055168" y="0"/>
                </a:lnTo>
                <a:lnTo>
                  <a:pt x="1055168" y="1286791"/>
                </a:lnTo>
                <a:lnTo>
                  <a:pt x="0" y="128679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5" name="Freeform 5"/>
          <p:cNvSpPr/>
          <p:nvPr/>
        </p:nvSpPr>
        <p:spPr>
          <a:xfrm>
            <a:off x="14890138" y="308503"/>
            <a:ext cx="3892957" cy="720197"/>
          </a:xfrm>
          <a:custGeom>
            <a:rect l="l" t="t" r="r" b="b"/>
            <a:pathLst>
              <a:path w="3892957" h="720197">
                <a:moveTo>
                  <a:pt x="0" y="0"/>
                </a:moveTo>
                <a:lnTo>
                  <a:pt x="3892957" y="0"/>
                </a:lnTo>
                <a:lnTo>
                  <a:pt x="3892957" y="720197"/>
                </a:lnTo>
                <a:lnTo>
                  <a:pt x="0" y="72019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6" name="Freeform 6"/>
          <p:cNvSpPr/>
          <p:nvPr/>
        </p:nvSpPr>
        <p:spPr>
          <a:xfrm>
            <a:off x="16663050" y="1328967"/>
            <a:ext cx="1192501" cy="1192501"/>
          </a:xfrm>
          <a:custGeom>
            <a:rect l="l" t="t" r="r" b="b"/>
            <a:pathLst>
              <a:path w="1192501" h="1192501">
                <a:moveTo>
                  <a:pt x="0" y="0"/>
                </a:moveTo>
                <a:lnTo>
                  <a:pt x="1192500" y="0"/>
                </a:lnTo>
                <a:lnTo>
                  <a:pt x="1192500" y="1192501"/>
                </a:lnTo>
                <a:lnTo>
                  <a:pt x="0" y="1192501"/>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7" name="Freeform 7"/>
          <p:cNvSpPr/>
          <p:nvPr/>
        </p:nvSpPr>
        <p:spPr>
          <a:xfrm>
            <a:off x="-153352" y="799743"/>
            <a:ext cx="2661617" cy="998106"/>
          </a:xfrm>
          <a:custGeom>
            <a:rect l="l" t="t" r="r" b="b"/>
            <a:pathLst>
              <a:path w="2661617" h="998106">
                <a:moveTo>
                  <a:pt x="0" y="0"/>
                </a:moveTo>
                <a:lnTo>
                  <a:pt x="2661617" y="0"/>
                </a:lnTo>
                <a:lnTo>
                  <a:pt x="2661617" y="998106"/>
                </a:lnTo>
                <a:lnTo>
                  <a:pt x="0" y="998106"/>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8" name="Freeform 8"/>
          <p:cNvSpPr/>
          <p:nvPr/>
        </p:nvSpPr>
        <p:spPr>
          <a:xfrm>
            <a:off x="15757820" y="8493939"/>
            <a:ext cx="2661617" cy="998106"/>
          </a:xfrm>
          <a:custGeom>
            <a:rect l="l" t="t" r="r" b="b"/>
            <a:pathLst>
              <a:path w="2661617" h="998106">
                <a:moveTo>
                  <a:pt x="0" y="0"/>
                </a:moveTo>
                <a:lnTo>
                  <a:pt x="2661617" y="0"/>
                </a:lnTo>
                <a:lnTo>
                  <a:pt x="2661617" y="998106"/>
                </a:lnTo>
                <a:lnTo>
                  <a:pt x="0" y="998106"/>
                </a:lnTo>
                <a:lnTo>
                  <a:pt x="0" y="0"/>
                </a:lnTo>
                <a:close/>
              </a:path>
            </a:pathLst>
          </a:custGeom>
          <a:blipFill>
            <a:blip r:embed="rId12">
              <a:extLst>
                <a:ext uri="{96DAC541-7B7A-43D3-8B79-37D633B846F1}">
                  <asvg:svgBlip xmlns:asvg="http://schemas.microsoft.com/office/drawing/2016/SVG/main" r:embed="rId14"/>
                </a:ext>
              </a:extLst>
            </a:blip>
            <a:stretch>
              <a:fillRect/>
            </a:stretch>
          </a:blipFill>
        </p:spPr>
        <p:txBody>
          <a:bodyPr/>
          <a:lstStyle/>
          <a:p>
            <a:endParaRPr lang="en-US"/>
          </a:p>
        </p:txBody>
      </p:sp>
      <p:sp>
        <p:nvSpPr>
          <p:cNvPr id="9" name="Freeform 9"/>
          <p:cNvSpPr/>
          <p:nvPr/>
        </p:nvSpPr>
        <p:spPr>
          <a:xfrm>
            <a:off x="-178759" y="3476824"/>
            <a:ext cx="2414918" cy="1267832"/>
          </a:xfrm>
          <a:custGeom>
            <a:rect l="l" t="t" r="r" b="b"/>
            <a:pathLst>
              <a:path w="2414918" h="1267832">
                <a:moveTo>
                  <a:pt x="0" y="0"/>
                </a:moveTo>
                <a:lnTo>
                  <a:pt x="2414918" y="0"/>
                </a:lnTo>
                <a:lnTo>
                  <a:pt x="2414918" y="1267832"/>
                </a:lnTo>
                <a:lnTo>
                  <a:pt x="0" y="1267832"/>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en-US"/>
          </a:p>
        </p:txBody>
      </p:sp>
      <p:sp>
        <p:nvSpPr>
          <p:cNvPr id="10" name="Freeform 10"/>
          <p:cNvSpPr/>
          <p:nvPr/>
        </p:nvSpPr>
        <p:spPr>
          <a:xfrm>
            <a:off x="16368178" y="4744656"/>
            <a:ext cx="2414918" cy="1267832"/>
          </a:xfrm>
          <a:custGeom>
            <a:rect l="l" t="t" r="r" b="b"/>
            <a:pathLst>
              <a:path w="2414918" h="1267832">
                <a:moveTo>
                  <a:pt x="0" y="0"/>
                </a:moveTo>
                <a:lnTo>
                  <a:pt x="2414917" y="0"/>
                </a:lnTo>
                <a:lnTo>
                  <a:pt x="2414917" y="1267832"/>
                </a:lnTo>
                <a:lnTo>
                  <a:pt x="0" y="1267832"/>
                </a:lnTo>
                <a:lnTo>
                  <a:pt x="0" y="0"/>
                </a:lnTo>
                <a:close/>
              </a:path>
            </a:pathLst>
          </a:custGeom>
          <a:blipFill>
            <a:blip r:embed="rId15">
              <a:extLst>
                <a:ext uri="{96DAC541-7B7A-43D3-8B79-37D633B846F1}">
                  <asvg:svgBlip xmlns:asvg="http://schemas.microsoft.com/office/drawing/2016/SVG/main" r:embed="rId17"/>
                </a:ext>
              </a:extLst>
            </a:blip>
            <a:stretch>
              <a:fillRect/>
            </a:stretch>
          </a:blipFill>
        </p:spPr>
        <p:txBody>
          <a:bodyPr/>
          <a:lstStyle/>
          <a:p>
            <a:endParaRPr lang="en-US"/>
          </a:p>
        </p:txBody>
      </p:sp>
      <p:pic>
        <p:nvPicPr>
          <p:cNvPr id="11" name="Picture 11"/>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2994345" y="-2338899"/>
            <a:ext cx="12455627" cy="12206514"/>
          </a:xfrm>
          <a:prstGeom prst="rect">
            <a:avLst/>
          </a:prstGeom>
        </p:spPr>
      </p:pic>
    </p:spTree>
  </p:cSld>
  <p:clrMapOvr>
    <a:masterClrMapping/>
  </p:clrMapOvr>
  <mc:AlternateContent xmlns:mc="http://schemas.openxmlformats.org/markup-compatibility/2006">
    <mc:Choice xmlns:p159="http://schemas.microsoft.com/office/powerpoint/2015/09/main" Requires="p159">
      <p:transition spd="slow" p14:dur="2000">
        <p159:morph option="byObject"/>
      </p:transition>
    </mc:Choice>
    <mc:Fallback>
      <p:transition spd="slow">
        <p:fade/>
      </p:transition>
    </mc:Fallback>
  </mc:AlternateContent>
  <p:timing/>
</p:sld>
</file>

<file path=ppt/slides/slide4.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bg>
      <p:bgPr>
        <a:solidFill>
          <a:srgbClr val="FFF8ED"/>
        </a:solidFill>
        <a:effectLst/>
      </p:bgPr>
    </p:bg>
    <p:spTree>
      <p:nvGrpSpPr>
        <p:cNvPr id="1" name=""/>
        <p:cNvGrpSpPr/>
        <p:nvPr/>
      </p:nvGrpSpPr>
      <p:grpSpPr>
        <a:xfrm>
          <a:off x="0" y="0"/>
          <a:ext cx="0" cy="0"/>
        </a:xfrm>
      </p:grpSpPr>
      <p:sp>
        <p:nvSpPr>
          <p:cNvPr id="2" name="Freeform 2"/>
          <p:cNvSpPr/>
          <p:nvPr/>
        </p:nvSpPr>
        <p:spPr>
          <a:xfrm>
            <a:off x="1491153" y="2240329"/>
            <a:ext cx="2233593" cy="2233593"/>
          </a:xfrm>
          <a:custGeom>
            <a:rect l="l" t="t" r="r" b="b"/>
            <a:pathLst>
              <a:path w="2233593" h="2233593">
                <a:moveTo>
                  <a:pt x="0" y="0"/>
                </a:moveTo>
                <a:lnTo>
                  <a:pt x="2233594" y="0"/>
                </a:lnTo>
                <a:lnTo>
                  <a:pt x="2233594" y="2233593"/>
                </a:lnTo>
                <a:lnTo>
                  <a:pt x="0" y="223359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9336815">
            <a:off x="-900715" y="-1529733"/>
            <a:ext cx="2839212" cy="4114800"/>
          </a:xfrm>
          <a:custGeom>
            <a:rect l="l" t="t" r="r" b="b"/>
            <a:pathLst>
              <a:path w="2839212" h="4114800">
                <a:moveTo>
                  <a:pt x="0" y="0"/>
                </a:moveTo>
                <a:lnTo>
                  <a:pt x="2839212" y="0"/>
                </a:lnTo>
                <a:lnTo>
                  <a:pt x="2839212"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rot="264103">
            <a:off x="16868394" y="7132682"/>
            <a:ext cx="2839212" cy="4114800"/>
          </a:xfrm>
          <a:custGeom>
            <a:rect l="l" t="t" r="r" b="b"/>
            <a:pathLst>
              <a:path w="2839212" h="4114800">
                <a:moveTo>
                  <a:pt x="0" y="0"/>
                </a:moveTo>
                <a:lnTo>
                  <a:pt x="2839212" y="0"/>
                </a:lnTo>
                <a:lnTo>
                  <a:pt x="2839212" y="4114800"/>
                </a:lnTo>
                <a:lnTo>
                  <a:pt x="0" y="4114800"/>
                </a:lnTo>
                <a:lnTo>
                  <a:pt x="0" y="0"/>
                </a:lnTo>
                <a:close/>
              </a:path>
            </a:pathLst>
          </a:custGeom>
          <a:blipFill>
            <a:blip r:embed="rId4">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Freeform 5"/>
          <p:cNvSpPr/>
          <p:nvPr/>
        </p:nvSpPr>
        <p:spPr>
          <a:xfrm>
            <a:off x="1028700" y="972497"/>
            <a:ext cx="924907" cy="1127935"/>
          </a:xfrm>
          <a:custGeom>
            <a:rect l="l" t="t" r="r" b="b"/>
            <a:pathLst>
              <a:path w="924907" h="1127935">
                <a:moveTo>
                  <a:pt x="0" y="0"/>
                </a:moveTo>
                <a:lnTo>
                  <a:pt x="924907" y="0"/>
                </a:lnTo>
                <a:lnTo>
                  <a:pt x="924907" y="1127935"/>
                </a:lnTo>
                <a:lnTo>
                  <a:pt x="0" y="112793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6" name="Freeform 6"/>
          <p:cNvSpPr/>
          <p:nvPr/>
        </p:nvSpPr>
        <p:spPr>
          <a:xfrm>
            <a:off x="1953607" y="739351"/>
            <a:ext cx="812500" cy="990854"/>
          </a:xfrm>
          <a:custGeom>
            <a:rect l="l" t="t" r="r" b="b"/>
            <a:pathLst>
              <a:path w="812500" h="990854">
                <a:moveTo>
                  <a:pt x="0" y="0"/>
                </a:moveTo>
                <a:lnTo>
                  <a:pt x="812500" y="0"/>
                </a:lnTo>
                <a:lnTo>
                  <a:pt x="812500" y="990854"/>
                </a:lnTo>
                <a:lnTo>
                  <a:pt x="0" y="990854"/>
                </a:lnTo>
                <a:lnTo>
                  <a:pt x="0" y="0"/>
                </a:lnTo>
                <a:close/>
              </a:path>
            </a:pathLst>
          </a:custGeom>
          <a:blipFill>
            <a:blip r:embed="rId7">
              <a:extLst>
                <a:ext uri="{96DAC541-7B7A-43D3-8B79-37D633B846F1}">
                  <asvg:svgBlip xmlns:asvg="http://schemas.microsoft.com/office/drawing/2016/SVG/main" r:embed="rId9"/>
                </a:ext>
              </a:extLst>
            </a:blip>
            <a:stretch>
              <a:fillRect/>
            </a:stretch>
          </a:blipFill>
        </p:spPr>
        <p:txBody>
          <a:bodyPr/>
          <a:lstStyle/>
          <a:p>
            <a:endParaRPr lang="en-US"/>
          </a:p>
        </p:txBody>
      </p:sp>
      <p:sp>
        <p:nvSpPr>
          <p:cNvPr id="7" name="Freeform 7"/>
          <p:cNvSpPr/>
          <p:nvPr/>
        </p:nvSpPr>
        <p:spPr>
          <a:xfrm>
            <a:off x="15845974" y="8267446"/>
            <a:ext cx="812500" cy="990854"/>
          </a:xfrm>
          <a:custGeom>
            <a:rect l="l" t="t" r="r" b="b"/>
            <a:pathLst>
              <a:path w="812500" h="990854">
                <a:moveTo>
                  <a:pt x="0" y="0"/>
                </a:moveTo>
                <a:lnTo>
                  <a:pt x="812500" y="0"/>
                </a:lnTo>
                <a:lnTo>
                  <a:pt x="812500" y="990854"/>
                </a:lnTo>
                <a:lnTo>
                  <a:pt x="0" y="990854"/>
                </a:lnTo>
                <a:lnTo>
                  <a:pt x="0" y="0"/>
                </a:lnTo>
                <a:close/>
              </a:path>
            </a:pathLst>
          </a:custGeom>
          <a:blipFill>
            <a:blip r:embed="rId7">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8" name="Freeform 8"/>
          <p:cNvSpPr/>
          <p:nvPr/>
        </p:nvSpPr>
        <p:spPr>
          <a:xfrm>
            <a:off x="16658475" y="7855724"/>
            <a:ext cx="924907" cy="1127935"/>
          </a:xfrm>
          <a:custGeom>
            <a:rect l="l" t="t" r="r" b="b"/>
            <a:pathLst>
              <a:path w="924907" h="1127935">
                <a:moveTo>
                  <a:pt x="0" y="0"/>
                </a:moveTo>
                <a:lnTo>
                  <a:pt x="924907" y="0"/>
                </a:lnTo>
                <a:lnTo>
                  <a:pt x="924907" y="1127935"/>
                </a:lnTo>
                <a:lnTo>
                  <a:pt x="0" y="1127935"/>
                </a:lnTo>
                <a:lnTo>
                  <a:pt x="0" y="0"/>
                </a:lnTo>
                <a:close/>
              </a:path>
            </a:pathLst>
          </a:custGeom>
          <a:blipFill>
            <a:blip r:embed="rId7">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9" name="Freeform 9"/>
          <p:cNvSpPr/>
          <p:nvPr/>
        </p:nvSpPr>
        <p:spPr>
          <a:xfrm>
            <a:off x="-178759" y="7855724"/>
            <a:ext cx="2414918" cy="1267832"/>
          </a:xfrm>
          <a:custGeom>
            <a:rect l="l" t="t" r="r" b="b"/>
            <a:pathLst>
              <a:path w="2414918" h="1267832">
                <a:moveTo>
                  <a:pt x="0" y="0"/>
                </a:moveTo>
                <a:lnTo>
                  <a:pt x="2414918" y="0"/>
                </a:lnTo>
                <a:lnTo>
                  <a:pt x="2414918" y="1267831"/>
                </a:lnTo>
                <a:lnTo>
                  <a:pt x="0" y="1267831"/>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10" name="Freeform 10"/>
          <p:cNvSpPr/>
          <p:nvPr/>
        </p:nvSpPr>
        <p:spPr>
          <a:xfrm>
            <a:off x="16252223" y="972497"/>
            <a:ext cx="2414918" cy="1267832"/>
          </a:xfrm>
          <a:custGeom>
            <a:rect l="l" t="t" r="r" b="b"/>
            <a:pathLst>
              <a:path w="2414918" h="1267832">
                <a:moveTo>
                  <a:pt x="0" y="0"/>
                </a:moveTo>
                <a:lnTo>
                  <a:pt x="2414918" y="0"/>
                </a:lnTo>
                <a:lnTo>
                  <a:pt x="2414918" y="1267832"/>
                </a:lnTo>
                <a:lnTo>
                  <a:pt x="0" y="1267832"/>
                </a:lnTo>
                <a:lnTo>
                  <a:pt x="0" y="0"/>
                </a:lnTo>
                <a:close/>
              </a:path>
            </a:pathLst>
          </a:custGeom>
          <a:blipFill>
            <a:blip r:embed="rId12">
              <a:extLst>
                <a:ext uri="{96DAC541-7B7A-43D3-8B79-37D633B846F1}">
                  <asvg:svgBlip xmlns:asvg="http://schemas.microsoft.com/office/drawing/2016/SVG/main" r:embed="rId14"/>
                </a:ext>
              </a:extLst>
            </a:blip>
            <a:stretch>
              <a:fillRect/>
            </a:stretch>
          </a:blipFill>
        </p:spPr>
        <p:txBody>
          <a:bodyPr/>
          <a:lstStyle/>
          <a:p>
            <a:endParaRPr lang="en-US"/>
          </a:p>
        </p:txBody>
      </p:sp>
      <p:sp>
        <p:nvSpPr>
          <p:cNvPr id="11" name="Freeform 11"/>
          <p:cNvSpPr/>
          <p:nvPr/>
        </p:nvSpPr>
        <p:spPr>
          <a:xfrm>
            <a:off x="-1395253" y="2761260"/>
            <a:ext cx="2790507" cy="2738185"/>
          </a:xfrm>
          <a:custGeom>
            <a:rect l="l" t="t" r="r" b="b"/>
            <a:pathLst>
              <a:path w="2790507" h="2738185">
                <a:moveTo>
                  <a:pt x="0" y="0"/>
                </a:moveTo>
                <a:lnTo>
                  <a:pt x="2790506" y="0"/>
                </a:lnTo>
                <a:lnTo>
                  <a:pt x="2790506" y="2738185"/>
                </a:lnTo>
                <a:lnTo>
                  <a:pt x="0" y="2738185"/>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en-US"/>
          </a:p>
        </p:txBody>
      </p:sp>
      <p:sp>
        <p:nvSpPr>
          <p:cNvPr id="12" name="Freeform 12"/>
          <p:cNvSpPr/>
          <p:nvPr/>
        </p:nvSpPr>
        <p:spPr>
          <a:xfrm>
            <a:off x="16892747" y="4291613"/>
            <a:ext cx="2790507" cy="2738185"/>
          </a:xfrm>
          <a:custGeom>
            <a:rect l="l" t="t" r="r" b="b"/>
            <a:pathLst>
              <a:path w="2790507" h="2738185">
                <a:moveTo>
                  <a:pt x="0" y="0"/>
                </a:moveTo>
                <a:lnTo>
                  <a:pt x="2790506" y="0"/>
                </a:lnTo>
                <a:lnTo>
                  <a:pt x="2790506" y="2738184"/>
                </a:lnTo>
                <a:lnTo>
                  <a:pt x="0" y="2738184"/>
                </a:lnTo>
                <a:lnTo>
                  <a:pt x="0" y="0"/>
                </a:lnTo>
                <a:close/>
              </a:path>
            </a:pathLst>
          </a:custGeom>
          <a:blipFill>
            <a:blip r:embed="rId15">
              <a:extLst>
                <a:ext uri="{96DAC541-7B7A-43D3-8B79-37D633B846F1}">
                  <asvg:svgBlip xmlns:asvg="http://schemas.microsoft.com/office/drawing/2016/SVG/main" r:embed="rId17"/>
                </a:ext>
              </a:extLst>
            </a:blip>
            <a:stretch>
              <a:fillRect/>
            </a:stretch>
          </a:blipFill>
        </p:spPr>
        <p:txBody>
          <a:bodyPr/>
          <a:lstStyle/>
          <a:p>
            <a:endParaRPr lang="en-US"/>
          </a:p>
        </p:txBody>
      </p:sp>
      <p:sp>
        <p:nvSpPr>
          <p:cNvPr id="13" name="Freeform 13"/>
          <p:cNvSpPr/>
          <p:nvPr/>
        </p:nvSpPr>
        <p:spPr>
          <a:xfrm>
            <a:off x="16481765" y="2827544"/>
            <a:ext cx="1278328" cy="920396"/>
          </a:xfrm>
          <a:custGeom>
            <a:rect l="l" t="t" r="r" b="b"/>
            <a:pathLst>
              <a:path w="1278328" h="920396">
                <a:moveTo>
                  <a:pt x="0" y="0"/>
                </a:moveTo>
                <a:lnTo>
                  <a:pt x="1278328" y="0"/>
                </a:lnTo>
                <a:lnTo>
                  <a:pt x="1278328" y="920396"/>
                </a:lnTo>
                <a:lnTo>
                  <a:pt x="0" y="920396"/>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txBody>
          <a:bodyPr/>
          <a:lstStyle/>
          <a:p>
            <a:endParaRPr lang="en-US"/>
          </a:p>
        </p:txBody>
      </p:sp>
      <p:sp>
        <p:nvSpPr>
          <p:cNvPr id="14" name="Freeform 14"/>
          <p:cNvSpPr/>
          <p:nvPr/>
        </p:nvSpPr>
        <p:spPr>
          <a:xfrm>
            <a:off x="957831" y="5885277"/>
            <a:ext cx="1278328" cy="920396"/>
          </a:xfrm>
          <a:custGeom>
            <a:rect l="l" t="t" r="r" b="b"/>
            <a:pathLst>
              <a:path w="1278328" h="920396">
                <a:moveTo>
                  <a:pt x="0" y="0"/>
                </a:moveTo>
                <a:lnTo>
                  <a:pt x="1278328" y="0"/>
                </a:lnTo>
                <a:lnTo>
                  <a:pt x="1278328" y="920396"/>
                </a:lnTo>
                <a:lnTo>
                  <a:pt x="0" y="920396"/>
                </a:lnTo>
                <a:lnTo>
                  <a:pt x="0" y="0"/>
                </a:lnTo>
                <a:close/>
              </a:path>
            </a:pathLst>
          </a:custGeom>
          <a:blipFill>
            <a:blip r:embed="rId18">
              <a:extLst>
                <a:ext uri="{96DAC541-7B7A-43D3-8B79-37D633B846F1}">
                  <asvg:svgBlip xmlns:asvg="http://schemas.microsoft.com/office/drawing/2016/SVG/main" r:embed="rId20"/>
                </a:ext>
              </a:extLst>
            </a:blip>
            <a:stretch>
              <a:fillRect/>
            </a:stretch>
          </a:blipFill>
        </p:spPr>
        <p:txBody>
          <a:bodyPr/>
          <a:lstStyle/>
          <a:p>
            <a:endParaRPr lang="en-US"/>
          </a:p>
        </p:txBody>
      </p:sp>
      <p:sp>
        <p:nvSpPr>
          <p:cNvPr id="15" name="AutoShape 15"/>
          <p:cNvSpPr/>
          <p:nvPr/>
        </p:nvSpPr>
        <p:spPr>
          <a:xfrm>
            <a:off x="4340831" y="9866537"/>
            <a:ext cx="10717931" cy="0"/>
          </a:xfrm>
          <a:prstGeom prst="line">
            <a:avLst/>
          </a:prstGeom>
          <a:ln w="123825" cap="flat">
            <a:solidFill>
              <a:srgbClr val="FFBEAA"/>
            </a:solidFill>
            <a:prstDash val="solid"/>
            <a:headEnd type="none" w="sm" len="sm"/>
            <a:tailEnd type="none" w="sm" len="sm"/>
          </a:ln>
        </p:spPr>
        <p:txBody>
          <a:bodyPr/>
          <a:lstStyle/>
          <a:p>
            <a:endParaRPr lang="en-US"/>
          </a:p>
        </p:txBody>
      </p:sp>
      <p:sp>
        <p:nvSpPr>
          <p:cNvPr id="16" name="Freeform 16"/>
          <p:cNvSpPr/>
          <p:nvPr/>
        </p:nvSpPr>
        <p:spPr>
          <a:xfrm>
            <a:off x="5005787" y="905582"/>
            <a:ext cx="4579532" cy="4579532"/>
          </a:xfrm>
          <a:custGeom>
            <a:rect l="l" t="t" r="r" b="b"/>
            <a:pathLst>
              <a:path w="4579532" h="4579532">
                <a:moveTo>
                  <a:pt x="0" y="0"/>
                </a:moveTo>
                <a:lnTo>
                  <a:pt x="4579532" y="0"/>
                </a:lnTo>
                <a:lnTo>
                  <a:pt x="4579532" y="4579532"/>
                </a:lnTo>
                <a:lnTo>
                  <a:pt x="0" y="4579532"/>
                </a:lnTo>
                <a:lnTo>
                  <a:pt x="0" y="0"/>
                </a:lnTo>
                <a:close/>
              </a:path>
            </a:pathLst>
          </a:custGeom>
          <a:blipFill>
            <a:blip r:embed="rId21">
              <a:extLst>
                <a:ext uri="{96DAC541-7B7A-43D3-8B79-37D633B846F1}">
                  <asvg:svgBlip xmlns:asvg="http://schemas.microsoft.com/office/drawing/2016/SVG/main" r:embed="rId22"/>
                </a:ext>
              </a:extLst>
            </a:blip>
            <a:stretch>
              <a:fillRect/>
            </a:stretch>
          </a:blipFill>
        </p:spPr>
        <p:txBody>
          <a:bodyPr/>
          <a:lstStyle/>
          <a:p>
            <a:endParaRPr lang="en-US"/>
          </a:p>
        </p:txBody>
      </p:sp>
      <p:sp>
        <p:nvSpPr>
          <p:cNvPr id="17" name="Freeform 17"/>
          <p:cNvSpPr/>
          <p:nvPr/>
        </p:nvSpPr>
        <p:spPr>
          <a:xfrm>
            <a:off x="11623669" y="527667"/>
            <a:ext cx="2588429" cy="2000150"/>
          </a:xfrm>
          <a:custGeom>
            <a:rect l="l" t="t" r="r" b="b"/>
            <a:pathLst>
              <a:path w="2588429" h="2000150">
                <a:moveTo>
                  <a:pt x="0" y="0"/>
                </a:moveTo>
                <a:lnTo>
                  <a:pt x="2588429" y="0"/>
                </a:lnTo>
                <a:lnTo>
                  <a:pt x="2588429" y="2000149"/>
                </a:lnTo>
                <a:lnTo>
                  <a:pt x="0" y="2000149"/>
                </a:lnTo>
                <a:lnTo>
                  <a:pt x="0" y="0"/>
                </a:lnTo>
                <a:close/>
              </a:path>
            </a:pathLst>
          </a:custGeom>
          <a:blipFill>
            <a:blip r:embed="rId23">
              <a:extLst>
                <a:ext uri="{96DAC541-7B7A-43D3-8B79-37D633B846F1}">
                  <asvg:svgBlip xmlns:asvg="http://schemas.microsoft.com/office/drawing/2016/SVG/main" r:embed="rId24"/>
                </a:ext>
              </a:extLst>
            </a:blip>
            <a:stretch>
              <a:fillRect/>
            </a:stretch>
          </a:blipFill>
        </p:spPr>
        <p:txBody>
          <a:bodyPr/>
          <a:lstStyle/>
          <a:p>
            <a:endParaRPr lang="en-US"/>
          </a:p>
        </p:txBody>
      </p:sp>
      <p:sp>
        <p:nvSpPr>
          <p:cNvPr id="18" name="TextBox 18"/>
          <p:cNvSpPr txBox="1"/>
          <p:nvPr/>
        </p:nvSpPr>
        <p:spPr>
          <a:xfrm>
            <a:off x="1026146" y="2789444"/>
            <a:ext cx="3163608" cy="1153795"/>
          </a:xfrm>
          <a:prstGeom prst="rect">
            <a:avLst/>
          </a:prstGeom>
        </p:spPr>
        <p:txBody>
          <a:bodyPr lIns="0" tIns="0" rIns="0" bIns="0" rtlCol="0" anchor="t">
            <a:spAutoFit/>
          </a:bodyPr>
          <a:lstStyle/>
          <a:p>
            <a:pPr algn="ctr">
              <a:lnSpc>
                <a:spcPts val="3079"/>
              </a:lnSpc>
              <a:spcBef>
                <a:spcPct val="0"/>
              </a:spcBef>
            </a:pPr>
            <a:r>
              <a:rPr lang="en-US" sz="2199" b="1">
                <a:solidFill>
                  <a:srgbClr val="FFBEAA"/>
                </a:solidFill>
                <a:latin typeface="Canva Sans Bold"/>
                <a:ea typeface="Canva Sans Bold"/>
                <a:cs typeface="Canva Sans Bold"/>
                <a:sym typeface="Canva Sans Bold"/>
              </a:rPr>
              <a:t>MỤC TIÊU</a:t>
            </a:r>
          </a:p>
          <a:p>
            <a:pPr algn="ctr">
              <a:lnSpc>
                <a:spcPts val="3079"/>
              </a:lnSpc>
              <a:spcBef>
                <a:spcPct val="0"/>
              </a:spcBef>
            </a:pPr>
            <a:r>
              <a:rPr lang="en-US" sz="2199" b="1">
                <a:solidFill>
                  <a:srgbClr val="FFBEAA"/>
                </a:solidFill>
                <a:latin typeface="Canva Sans Bold"/>
                <a:ea typeface="Canva Sans Bold"/>
                <a:cs typeface="Canva Sans Bold"/>
                <a:sym typeface="Canva Sans Bold"/>
              </a:rPr>
              <a:t> NGHIÊN</a:t>
            </a:r>
          </a:p>
          <a:p>
            <a:pPr algn="ctr">
              <a:lnSpc>
                <a:spcPts val="3079"/>
              </a:lnSpc>
              <a:spcBef>
                <a:spcPct val="0"/>
              </a:spcBef>
            </a:pPr>
            <a:r>
              <a:rPr lang="en-US" sz="2199" b="1">
                <a:solidFill>
                  <a:srgbClr val="FFBEAA"/>
                </a:solidFill>
                <a:latin typeface="Canva Sans Bold"/>
                <a:ea typeface="Canva Sans Bold"/>
                <a:cs typeface="Canva Sans Bold"/>
                <a:sym typeface="Canva Sans Bold"/>
              </a:rPr>
              <a:t> CỨU</a:t>
            </a:r>
          </a:p>
        </p:txBody>
      </p:sp>
      <p:sp>
        <p:nvSpPr>
          <p:cNvPr id="19" name="TextBox 19"/>
          <p:cNvSpPr txBox="1"/>
          <p:nvPr/>
        </p:nvSpPr>
        <p:spPr>
          <a:xfrm>
            <a:off x="3819997" y="2927220"/>
            <a:ext cx="13396181" cy="5778398"/>
          </a:xfrm>
          <a:prstGeom prst="rect">
            <a:avLst/>
          </a:prstGeom>
        </p:spPr>
        <p:txBody>
          <a:bodyPr lIns="0" tIns="0" rIns="0" bIns="0" rtlCol="0" anchor="t">
            <a:spAutoFit/>
          </a:bodyPr>
          <a:lstStyle/>
          <a:p>
            <a:pPr algn="l">
              <a:lnSpc>
                <a:spcPts val="5818"/>
              </a:lnSpc>
            </a:pPr>
            <a:r>
              <a:rPr lang="en-US" sz="2327" spc="-67">
                <a:solidFill>
                  <a:srgbClr val="000000"/>
                </a:solidFill>
                <a:latin typeface="Canva Sans"/>
                <a:ea typeface="Canva Sans"/>
                <a:cs typeface="Canva Sans"/>
                <a:sym typeface="Canva Sans"/>
              </a:rPr>
              <a:t>Mục tiêu chính của đề tài là: </a:t>
            </a:r>
          </a:p>
          <a:p>
            <a:pPr marL="502516" lvl="1" indent="-251258" algn="l">
              <a:lnSpc>
                <a:spcPts val="5818"/>
              </a:lnSpc>
              <a:buFont typeface="Arial"/>
              <a:buChar char="•"/>
            </a:pPr>
            <a:r>
              <a:rPr lang="en-US" sz="2327" spc="-67">
                <a:solidFill>
                  <a:srgbClr val="000000"/>
                </a:solidFill>
                <a:latin typeface="Canva Sans"/>
                <a:ea typeface="Canva Sans"/>
                <a:cs typeface="Canva Sans"/>
                <a:sym typeface="Canva Sans"/>
              </a:rPr>
              <a:t>Thiết kế hệ thống mạng cho bệnh viện Sản -Nhi, là tiền đề để áp dụng vào thiết kế thực tế </a:t>
            </a:r>
          </a:p>
          <a:p>
            <a:pPr marL="502516" lvl="1" indent="-251258" algn="l">
              <a:lnSpc>
                <a:spcPts val="5818"/>
              </a:lnSpc>
              <a:buFont typeface="Arial"/>
              <a:buChar char="•"/>
            </a:pPr>
            <a:r>
              <a:rPr lang="en-US" sz="2327" spc="-67">
                <a:solidFill>
                  <a:srgbClr val="000000"/>
                </a:solidFill>
                <a:latin typeface="Canva Sans"/>
                <a:ea typeface="Canva Sans"/>
                <a:cs typeface="Canva Sans"/>
                <a:sym typeface="Canva Sans"/>
              </a:rPr>
              <a:t>Thiết kế một hệ thống mạng tích hợp, đảm bảo các tiêu chí: hiệu suất, bảo mật, và khả năng mở rộng.</a:t>
            </a:r>
          </a:p>
          <a:p>
            <a:pPr marL="502516" lvl="1" indent="-251258" algn="l">
              <a:lnSpc>
                <a:spcPts val="5818"/>
              </a:lnSpc>
              <a:buFont typeface="Arial"/>
              <a:buChar char="•"/>
            </a:pPr>
            <a:r>
              <a:rPr lang="en-US" sz="2327" spc="-67">
                <a:solidFill>
                  <a:srgbClr val="000000"/>
                </a:solidFill>
                <a:latin typeface="Canva Sans"/>
                <a:ea typeface="Canva Sans"/>
                <a:cs typeface="Canva Sans"/>
                <a:sym typeface="Canva Sans"/>
              </a:rPr>
              <a:t>Phân vùng mạng hợp lý, hỗ trợ quản lý và bảo mật dữ liệu y tế.</a:t>
            </a:r>
          </a:p>
          <a:p>
            <a:pPr marL="502516" lvl="1" indent="-251258" algn="l">
              <a:lnSpc>
                <a:spcPts val="5818"/>
              </a:lnSpc>
              <a:buFont typeface="Arial"/>
              <a:buChar char="•"/>
            </a:pPr>
            <a:r>
              <a:rPr lang="en-US" sz="2327" spc="-67">
                <a:solidFill>
                  <a:srgbClr val="000000"/>
                </a:solidFill>
                <a:latin typeface="Canva Sans"/>
                <a:ea typeface="Canva Sans"/>
                <a:cs typeface="Canva Sans"/>
                <a:sym typeface="Canva Sans"/>
              </a:rPr>
              <a:t>Cung cấp các dịch vụ mạng như: Wi-Fi công cộng và nội bộ, Website cho bệnh viện.</a:t>
            </a:r>
          </a:p>
          <a:p>
            <a:pPr marL="502516" lvl="1" indent="-251258" algn="l">
              <a:lnSpc>
                <a:spcPts val="5818"/>
              </a:lnSpc>
              <a:buFont typeface="Arial"/>
              <a:buChar char="•"/>
            </a:pPr>
            <a:r>
              <a:rPr lang="en-US" sz="2327" spc="-67">
                <a:solidFill>
                  <a:srgbClr val="000000"/>
                </a:solidFill>
                <a:latin typeface="Canva Sans"/>
                <a:ea typeface="Canva Sans"/>
                <a:cs typeface="Canva Sans"/>
                <a:sym typeface="Canva Sans"/>
              </a:rPr>
              <a:t>Mô phỏng hoạt động mạng trên Cisco Packet Tracer để kiểm tra hiệu quả và tối ưu hóa trước khi triển khai thực tế.</a:t>
            </a:r>
          </a:p>
        </p:txBody>
      </p:sp>
    </p:spTree>
  </p:cSld>
  <p:clrMapOvr>
    <a:masterClrMapping/>
  </p:clrMapOvr>
  <mc:AlternateContent xmlns:mc="http://schemas.openxmlformats.org/markup-compatibility/2006">
    <mc:Choice xmlns:p159="http://schemas.microsoft.com/office/powerpoint/2015/09/main" Requires="p159">
      <p:transition spd="slow" p14:dur="2000">
        <p159:morph option="byObject"/>
      </p:transition>
    </mc:Choice>
    <mc:Fallback>
      <p:transition spd="slow">
        <p:fade/>
      </p:transition>
    </mc:Fallback>
  </mc:AlternateContent>
  <p:timing/>
</p:sld>
</file>

<file path=ppt/slides/slide5.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bg>
      <p:bgPr>
        <a:solidFill>
          <a:srgbClr val="FFF8ED"/>
        </a:solidFill>
        <a:effectLst/>
      </p:bgPr>
    </p:bg>
    <p:spTree>
      <p:nvGrpSpPr>
        <p:cNvPr id="1" name=""/>
        <p:cNvGrpSpPr/>
        <p:nvPr/>
      </p:nvGrpSpPr>
      <p:grpSpPr>
        <a:xfrm>
          <a:off x="0" y="0"/>
          <a:ext cx="0" cy="0"/>
        </a:xfrm>
      </p:grpSpPr>
      <p:sp>
        <p:nvSpPr>
          <p:cNvPr id="2" name="Freeform 2"/>
          <p:cNvSpPr/>
          <p:nvPr/>
        </p:nvSpPr>
        <p:spPr>
          <a:xfrm>
            <a:off x="-2372473" y="-2372473"/>
            <a:ext cx="4744945" cy="4744945"/>
          </a:xfrm>
          <a:custGeom>
            <a:rect l="l" t="t" r="r" b="b"/>
            <a:pathLst>
              <a:path w="4744945" h="4744945">
                <a:moveTo>
                  <a:pt x="0" y="0"/>
                </a:moveTo>
                <a:lnTo>
                  <a:pt x="4744946" y="0"/>
                </a:lnTo>
                <a:lnTo>
                  <a:pt x="4744946" y="4744946"/>
                </a:lnTo>
                <a:lnTo>
                  <a:pt x="0" y="474494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16500380" y="7505056"/>
            <a:ext cx="4744945" cy="4744945"/>
          </a:xfrm>
          <a:custGeom>
            <a:rect l="l" t="t" r="r" b="b"/>
            <a:pathLst>
              <a:path w="4744945" h="4744945">
                <a:moveTo>
                  <a:pt x="0" y="0"/>
                </a:moveTo>
                <a:lnTo>
                  <a:pt x="4744945" y="0"/>
                </a:lnTo>
                <a:lnTo>
                  <a:pt x="4744945" y="4744945"/>
                </a:lnTo>
                <a:lnTo>
                  <a:pt x="0" y="474494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a:off x="888262" y="977983"/>
            <a:ext cx="1169138" cy="1425778"/>
          </a:xfrm>
          <a:custGeom>
            <a:rect l="l" t="t" r="r" b="b"/>
            <a:pathLst>
              <a:path w="1169138" h="1425778">
                <a:moveTo>
                  <a:pt x="0" y="0"/>
                </a:moveTo>
                <a:lnTo>
                  <a:pt x="1169138" y="0"/>
                </a:lnTo>
                <a:lnTo>
                  <a:pt x="1169138" y="1425777"/>
                </a:lnTo>
                <a:lnTo>
                  <a:pt x="0" y="142577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5" name="Freeform 5"/>
          <p:cNvSpPr/>
          <p:nvPr/>
        </p:nvSpPr>
        <p:spPr>
          <a:xfrm>
            <a:off x="1805342" y="2110895"/>
            <a:ext cx="757128" cy="923327"/>
          </a:xfrm>
          <a:custGeom>
            <a:rect l="l" t="t" r="r" b="b"/>
            <a:pathLst>
              <a:path w="757128" h="923327">
                <a:moveTo>
                  <a:pt x="0" y="0"/>
                </a:moveTo>
                <a:lnTo>
                  <a:pt x="757128" y="0"/>
                </a:lnTo>
                <a:lnTo>
                  <a:pt x="757128" y="923327"/>
                </a:lnTo>
                <a:lnTo>
                  <a:pt x="0" y="923327"/>
                </a:lnTo>
                <a:lnTo>
                  <a:pt x="0" y="0"/>
                </a:lnTo>
                <a:close/>
              </a:path>
            </a:pathLst>
          </a:custGeom>
          <a:blipFill>
            <a:blip r:embed="rId6">
              <a:extLst>
                <a:ext uri="{96DAC541-7B7A-43D3-8B79-37D633B846F1}">
                  <asvg:svgBlip xmlns:asvg="http://schemas.microsoft.com/office/drawing/2016/SVG/main" r:embed="rId8"/>
                </a:ext>
              </a:extLst>
            </a:blip>
            <a:stretch>
              <a:fillRect/>
            </a:stretch>
          </a:blipFill>
        </p:spPr>
        <p:txBody>
          <a:bodyPr/>
          <a:lstStyle/>
          <a:p>
            <a:endParaRPr lang="en-US"/>
          </a:p>
        </p:txBody>
      </p:sp>
      <p:sp>
        <p:nvSpPr>
          <p:cNvPr id="6" name="Freeform 6"/>
          <p:cNvSpPr/>
          <p:nvPr/>
        </p:nvSpPr>
        <p:spPr>
          <a:xfrm rot="5400000">
            <a:off x="16228025" y="6641657"/>
            <a:ext cx="2661617" cy="998106"/>
          </a:xfrm>
          <a:custGeom>
            <a:rect l="l" t="t" r="r" b="b"/>
            <a:pathLst>
              <a:path w="2661617" h="998106">
                <a:moveTo>
                  <a:pt x="0" y="0"/>
                </a:moveTo>
                <a:lnTo>
                  <a:pt x="2661617" y="0"/>
                </a:lnTo>
                <a:lnTo>
                  <a:pt x="2661617" y="998107"/>
                </a:lnTo>
                <a:lnTo>
                  <a:pt x="0" y="998107"/>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7" name="Freeform 7"/>
          <p:cNvSpPr/>
          <p:nvPr/>
        </p:nvSpPr>
        <p:spPr>
          <a:xfrm rot="-5474289">
            <a:off x="-645221" y="4231073"/>
            <a:ext cx="1903149" cy="2272417"/>
          </a:xfrm>
          <a:custGeom>
            <a:rect l="l" t="t" r="r" b="b"/>
            <a:pathLst>
              <a:path w="1903149" h="2272417">
                <a:moveTo>
                  <a:pt x="0" y="0"/>
                </a:moveTo>
                <a:lnTo>
                  <a:pt x="1903149" y="0"/>
                </a:lnTo>
                <a:lnTo>
                  <a:pt x="1903149" y="2272416"/>
                </a:lnTo>
                <a:lnTo>
                  <a:pt x="0" y="2272416"/>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8" name="Freeform 8"/>
          <p:cNvSpPr/>
          <p:nvPr/>
        </p:nvSpPr>
        <p:spPr>
          <a:xfrm rot="-5474289">
            <a:off x="17106312" y="460447"/>
            <a:ext cx="1903149" cy="2272417"/>
          </a:xfrm>
          <a:custGeom>
            <a:rect l="l" t="t" r="r" b="b"/>
            <a:pathLst>
              <a:path w="1903149" h="2272417">
                <a:moveTo>
                  <a:pt x="0" y="0"/>
                </a:moveTo>
                <a:lnTo>
                  <a:pt x="1903149" y="0"/>
                </a:lnTo>
                <a:lnTo>
                  <a:pt x="1903149" y="2272416"/>
                </a:lnTo>
                <a:lnTo>
                  <a:pt x="0" y="2272416"/>
                </a:lnTo>
                <a:lnTo>
                  <a:pt x="0" y="0"/>
                </a:lnTo>
                <a:close/>
              </a:path>
            </a:pathLst>
          </a:custGeom>
          <a:blipFill>
            <a:blip r:embed="rId11">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9" name="Freeform 9"/>
          <p:cNvSpPr/>
          <p:nvPr/>
        </p:nvSpPr>
        <p:spPr>
          <a:xfrm>
            <a:off x="-194955" y="8875132"/>
            <a:ext cx="2414918" cy="1267832"/>
          </a:xfrm>
          <a:custGeom>
            <a:rect l="l" t="t" r="r" b="b"/>
            <a:pathLst>
              <a:path w="2414918" h="1267832">
                <a:moveTo>
                  <a:pt x="0" y="0"/>
                </a:moveTo>
                <a:lnTo>
                  <a:pt x="2414918" y="0"/>
                </a:lnTo>
                <a:lnTo>
                  <a:pt x="2414918" y="1267832"/>
                </a:lnTo>
                <a:lnTo>
                  <a:pt x="0" y="1267832"/>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US"/>
          </a:p>
        </p:txBody>
      </p:sp>
      <p:sp>
        <p:nvSpPr>
          <p:cNvPr id="10" name="Freeform 10"/>
          <p:cNvSpPr/>
          <p:nvPr/>
        </p:nvSpPr>
        <p:spPr>
          <a:xfrm>
            <a:off x="16316830" y="3388023"/>
            <a:ext cx="2414918" cy="1267832"/>
          </a:xfrm>
          <a:custGeom>
            <a:rect l="l" t="t" r="r" b="b"/>
            <a:pathLst>
              <a:path w="2414918" h="1267832">
                <a:moveTo>
                  <a:pt x="0" y="0"/>
                </a:moveTo>
                <a:lnTo>
                  <a:pt x="2414917" y="0"/>
                </a:lnTo>
                <a:lnTo>
                  <a:pt x="2414917" y="1267832"/>
                </a:lnTo>
                <a:lnTo>
                  <a:pt x="0" y="1267832"/>
                </a:lnTo>
                <a:lnTo>
                  <a:pt x="0" y="0"/>
                </a:lnTo>
                <a:close/>
              </a:path>
            </a:pathLst>
          </a:custGeom>
          <a:blipFill>
            <a:blip r:embed="rId14">
              <a:extLst>
                <a:ext uri="{96DAC541-7B7A-43D3-8B79-37D633B846F1}">
                  <asvg:svgBlip xmlns:asvg="http://schemas.microsoft.com/office/drawing/2016/SVG/main" r:embed="rId16"/>
                </a:ext>
              </a:extLst>
            </a:blip>
            <a:stretch>
              <a:fillRect/>
            </a:stretch>
          </a:blipFill>
        </p:spPr>
        <p:txBody>
          <a:bodyPr/>
          <a:lstStyle/>
          <a:p>
            <a:endParaRPr lang="en-US"/>
          </a:p>
        </p:txBody>
      </p:sp>
      <p:sp>
        <p:nvSpPr>
          <p:cNvPr id="11" name="TextBox 11"/>
          <p:cNvSpPr txBox="1"/>
          <p:nvPr/>
        </p:nvSpPr>
        <p:spPr>
          <a:xfrm>
            <a:off x="5520145" y="3151792"/>
            <a:ext cx="9537027" cy="6226175"/>
          </a:xfrm>
          <a:prstGeom prst="rect">
            <a:avLst/>
          </a:prstGeom>
        </p:spPr>
        <p:txBody>
          <a:bodyPr lIns="0" tIns="0" rIns="0" bIns="0" rtlCol="0" anchor="t">
            <a:spAutoFit/>
          </a:bodyPr>
          <a:lstStyle/>
          <a:p>
            <a:pPr algn="just">
              <a:lnSpc>
                <a:spcPts val="6249"/>
              </a:lnSpc>
            </a:pPr>
            <a:r>
              <a:rPr lang="en-US" sz="2499" b="1" spc="124">
                <a:solidFill>
                  <a:srgbClr val="000000"/>
                </a:solidFill>
                <a:latin typeface="Canva Sans Bold"/>
                <a:ea typeface="Canva Sans Bold"/>
                <a:cs typeface="Canva Sans Bold"/>
                <a:sym typeface="Canva Sans Bold"/>
              </a:rPr>
              <a:t>Cisco Packet Tracer </a:t>
            </a:r>
            <a:r>
              <a:rPr lang="en-US" sz="2499" spc="124">
                <a:solidFill>
                  <a:srgbClr val="000000"/>
                </a:solidFill>
                <a:latin typeface="Canva Sans"/>
                <a:ea typeface="Canva Sans"/>
                <a:cs typeface="Canva Sans"/>
                <a:sym typeface="Canva Sans"/>
              </a:rPr>
              <a:t>là một phần mềm mô phỏng mạng mạnh mẽ, được phát triển bởi </a:t>
            </a:r>
            <a:r>
              <a:rPr lang="en-US" sz="2499" b="1" spc="124">
                <a:solidFill>
                  <a:srgbClr val="000000"/>
                </a:solidFill>
                <a:latin typeface="Canva Sans Bold"/>
                <a:ea typeface="Canva Sans Bold"/>
                <a:cs typeface="Canva Sans Bold"/>
                <a:sym typeface="Canva Sans Bold"/>
              </a:rPr>
              <a:t>Cisco Systems</a:t>
            </a:r>
            <a:r>
              <a:rPr lang="en-US" sz="2499" spc="124">
                <a:solidFill>
                  <a:srgbClr val="000000"/>
                </a:solidFill>
                <a:latin typeface="Canva Sans"/>
                <a:ea typeface="Canva Sans"/>
                <a:cs typeface="Canva Sans"/>
                <a:sym typeface="Canva Sans"/>
              </a:rPr>
              <a:t>, hỗ trợ việc học tập, giảng dạy và thực hành cấu hình mạng. Công cụ này cho phép người dùng thiết kế, mô phỏng và kiểm tra các mô hình mạng từ cơ bản đến phức tạp, mà không cần phải có phần cứng thực tế. Nó hỗ trợ các giao thức mạng, cấu hình thiết bị (như router, switch), và mô phỏng các tình huống mạng thực tế.</a:t>
            </a:r>
          </a:p>
        </p:txBody>
      </p:sp>
      <p:sp>
        <p:nvSpPr>
          <p:cNvPr id="12" name="Freeform 12"/>
          <p:cNvSpPr/>
          <p:nvPr/>
        </p:nvSpPr>
        <p:spPr>
          <a:xfrm>
            <a:off x="4883212" y="3368004"/>
            <a:ext cx="11433618" cy="6433316"/>
          </a:xfrm>
          <a:custGeom>
            <a:rect l="l" t="t" r="r" b="b"/>
            <a:pathLst>
              <a:path w="11433618" h="6433316">
                <a:moveTo>
                  <a:pt x="0" y="0"/>
                </a:moveTo>
                <a:lnTo>
                  <a:pt x="11433619" y="0"/>
                </a:lnTo>
                <a:lnTo>
                  <a:pt x="11433619" y="6433316"/>
                </a:lnTo>
                <a:lnTo>
                  <a:pt x="0" y="6433316"/>
                </a:lnTo>
                <a:lnTo>
                  <a:pt x="0" y="0"/>
                </a:lnTo>
                <a:close/>
              </a:path>
            </a:pathLst>
          </a:custGeom>
          <a:blipFill>
            <a:blip r:embed="rId17">
              <a:alphaModFix amt="14000"/>
              <a:extLst>
                <a:ext uri="{28A0092B-C50C-407E-A947-70E740481C1C}">
                  <a14:useLocalDpi xmlns:a14="http://schemas.microsoft.com/office/drawing/2010/main" val="0"/>
                </a:ext>
              </a:extLst>
            </a:blip>
            <a:stretch>
              <a:fillRect/>
            </a:stretch>
          </a:blipFill>
        </p:spPr>
        <p:txBody>
          <a:bodyPr/>
          <a:lstStyle/>
          <a:p>
            <a:endParaRPr lang="en-US"/>
          </a:p>
        </p:txBody>
      </p:sp>
      <p:sp>
        <p:nvSpPr>
          <p:cNvPr id="13" name="Freeform 13"/>
          <p:cNvSpPr/>
          <p:nvPr/>
        </p:nvSpPr>
        <p:spPr>
          <a:xfrm>
            <a:off x="2356173" y="3368004"/>
            <a:ext cx="2715535" cy="2951969"/>
          </a:xfrm>
          <a:custGeom>
            <a:rect l="l" t="t" r="r" b="b"/>
            <a:pathLst>
              <a:path w="2715535" h="2951969">
                <a:moveTo>
                  <a:pt x="0" y="0"/>
                </a:moveTo>
                <a:lnTo>
                  <a:pt x="2715535" y="0"/>
                </a:lnTo>
                <a:lnTo>
                  <a:pt x="2715535" y="2951969"/>
                </a:lnTo>
                <a:lnTo>
                  <a:pt x="0" y="2951969"/>
                </a:lnTo>
                <a:lnTo>
                  <a:pt x="0" y="0"/>
                </a:lnTo>
                <a:close/>
              </a:path>
            </a:pathLst>
          </a:custGeom>
          <a:blipFill>
            <a:blip r:embed="rId18">
              <a:extLst>
                <a:ext uri="{28A0092B-C50C-407E-A947-70E740481C1C}">
                  <a14:useLocalDpi xmlns:a14="http://schemas.microsoft.com/office/drawing/2010/main" val="0"/>
                </a:ext>
              </a:extLst>
            </a:blip>
            <a:stretch>
              <a:fillRect/>
            </a:stretch>
          </a:blipFill>
        </p:spPr>
        <p:txBody>
          <a:bodyPr/>
          <a:lstStyle/>
          <a:p>
            <a:endParaRPr lang="en-US"/>
          </a:p>
        </p:txBody>
      </p:sp>
      <p:sp>
        <p:nvSpPr>
          <p:cNvPr id="14" name="Freeform 14"/>
          <p:cNvSpPr/>
          <p:nvPr/>
        </p:nvSpPr>
        <p:spPr>
          <a:xfrm>
            <a:off x="2356173" y="6945503"/>
            <a:ext cx="2644837" cy="1526016"/>
          </a:xfrm>
          <a:custGeom>
            <a:rect l="l" t="t" r="r" b="b"/>
            <a:pathLst>
              <a:path w="2644837" h="1526016">
                <a:moveTo>
                  <a:pt x="0" y="0"/>
                </a:moveTo>
                <a:lnTo>
                  <a:pt x="2644837" y="0"/>
                </a:lnTo>
                <a:lnTo>
                  <a:pt x="2644837" y="1526016"/>
                </a:lnTo>
                <a:lnTo>
                  <a:pt x="0" y="1526016"/>
                </a:lnTo>
                <a:lnTo>
                  <a:pt x="0" y="0"/>
                </a:lnTo>
                <a:close/>
              </a:path>
            </a:pathLst>
          </a:custGeom>
          <a:blipFill>
            <a:blip r:embed="rId19">
              <a:extLst>
                <a:ext uri="{28A0092B-C50C-407E-A947-70E740481C1C}">
                  <a14:useLocalDpi xmlns:a14="http://schemas.microsoft.com/office/drawing/2010/main" val="0"/>
                </a:ext>
              </a:extLst>
            </a:blip>
            <a:stretch>
              <a:fillRect/>
            </a:stretch>
          </a:blipFill>
        </p:spPr>
        <p:txBody>
          <a:bodyPr/>
          <a:lstStyle/>
          <a:p>
            <a:endParaRPr lang="en-US"/>
          </a:p>
        </p:txBody>
      </p:sp>
      <p:sp>
        <p:nvSpPr>
          <p:cNvPr id="15" name="TextBox 15"/>
          <p:cNvSpPr txBox="1"/>
          <p:nvPr/>
        </p:nvSpPr>
        <p:spPr>
          <a:xfrm>
            <a:off x="3713940" y="380498"/>
            <a:ext cx="10860119" cy="1906099"/>
          </a:xfrm>
          <a:prstGeom prst="rect">
            <a:avLst/>
          </a:prstGeom>
        </p:spPr>
        <p:txBody>
          <a:bodyPr lIns="0" tIns="0" rIns="0" bIns="0" rtlCol="0" anchor="t">
            <a:spAutoFit/>
          </a:bodyPr>
          <a:lstStyle/>
          <a:p>
            <a:pPr algn="ctr">
              <a:lnSpc>
                <a:spcPts val="16206"/>
              </a:lnSpc>
              <a:spcBef>
                <a:spcPct val="0"/>
              </a:spcBef>
            </a:pPr>
            <a:r>
              <a:rPr lang="en-US" sz="11575">
                <a:solidFill>
                  <a:srgbClr val="000000"/>
                </a:solidFill>
                <a:latin typeface="Times New Roman" panose="02020603050405020304" pitchFamily="18" charset="0"/>
                <a:ea typeface="Canva Sans"/>
                <a:cs typeface="Times New Roman" panose="02020603050405020304" pitchFamily="18" charset="0"/>
                <a:sym typeface="Canva Sans"/>
              </a:rPr>
              <a:t>PHẦN MỀM</a:t>
            </a:r>
          </a:p>
        </p:txBody>
      </p:sp>
    </p:spTree>
  </p:cSld>
  <p:clrMapOvr>
    <a:masterClrMapping/>
  </p:clrMapOvr>
  <mc:AlternateContent xmlns:mc="http://schemas.openxmlformats.org/markup-compatibility/2006">
    <mc:Choice xmlns:p159="http://schemas.microsoft.com/office/powerpoint/2015/09/main" Requires="p159">
      <p:transition spd="slow" p14:dur="2000">
        <p159:morph option="byObject"/>
      </p:transition>
    </mc:Choice>
    <mc:Fallback>
      <p:transition spd="slow">
        <p:fade/>
      </p:transition>
    </mc:Fallback>
  </mc:AlternateContent>
  <p:timing/>
</p:sld>
</file>

<file path=ppt/slides/slide6.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bg>
      <p:bgPr>
        <a:solidFill>
          <a:srgbClr val="FFF8ED"/>
        </a:solidFill>
        <a:effectLst/>
      </p:bgPr>
    </p:bg>
    <p:spTree>
      <p:nvGrpSpPr>
        <p:cNvPr id="1" name=""/>
        <p:cNvGrpSpPr/>
        <p:nvPr/>
      </p:nvGrpSpPr>
      <p:grpSpPr>
        <a:xfrm>
          <a:off x="0" y="0"/>
          <a:ext cx="0" cy="0"/>
        </a:xfrm>
      </p:grpSpPr>
      <p:sp>
        <p:nvSpPr>
          <p:cNvPr id="2" name="Freeform 2"/>
          <p:cNvSpPr/>
          <p:nvPr/>
        </p:nvSpPr>
        <p:spPr>
          <a:xfrm>
            <a:off x="2271959" y="7130947"/>
            <a:ext cx="3025376" cy="2205774"/>
          </a:xfrm>
          <a:custGeom>
            <a:rect l="l" t="t" r="r" b="b"/>
            <a:pathLst>
              <a:path w="3025376" h="2205774">
                <a:moveTo>
                  <a:pt x="0" y="0"/>
                </a:moveTo>
                <a:lnTo>
                  <a:pt x="3025375" y="0"/>
                </a:lnTo>
                <a:lnTo>
                  <a:pt x="3025375" y="2205773"/>
                </a:lnTo>
                <a:lnTo>
                  <a:pt x="0" y="220577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11508308" y="7130947"/>
            <a:ext cx="2603381" cy="2205774"/>
          </a:xfrm>
          <a:custGeom>
            <a:rect l="l" t="t" r="r" b="b"/>
            <a:pathLst>
              <a:path w="2603381" h="2205774">
                <a:moveTo>
                  <a:pt x="0" y="0"/>
                </a:moveTo>
                <a:lnTo>
                  <a:pt x="2603381" y="0"/>
                </a:lnTo>
                <a:lnTo>
                  <a:pt x="2603381" y="2205773"/>
                </a:lnTo>
                <a:lnTo>
                  <a:pt x="0" y="220577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a:off x="-563967" y="223974"/>
            <a:ext cx="2579875" cy="2205793"/>
          </a:xfrm>
          <a:custGeom>
            <a:rect l="l" t="t" r="r" b="b"/>
            <a:pathLst>
              <a:path w="2579875" h="2205793">
                <a:moveTo>
                  <a:pt x="0" y="0"/>
                </a:moveTo>
                <a:lnTo>
                  <a:pt x="2579875" y="0"/>
                </a:lnTo>
                <a:lnTo>
                  <a:pt x="2579875" y="2205793"/>
                </a:lnTo>
                <a:lnTo>
                  <a:pt x="0" y="220579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5" name="Freeform 5"/>
          <p:cNvSpPr/>
          <p:nvPr/>
        </p:nvSpPr>
        <p:spPr>
          <a:xfrm>
            <a:off x="1320384" y="-567442"/>
            <a:ext cx="1903149" cy="2272417"/>
          </a:xfrm>
          <a:custGeom>
            <a:rect l="l" t="t" r="r" b="b"/>
            <a:pathLst>
              <a:path w="1903149" h="2272417">
                <a:moveTo>
                  <a:pt x="0" y="0"/>
                </a:moveTo>
                <a:lnTo>
                  <a:pt x="1903149" y="0"/>
                </a:lnTo>
                <a:lnTo>
                  <a:pt x="1903149" y="2272417"/>
                </a:lnTo>
                <a:lnTo>
                  <a:pt x="0" y="227241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6" name="Freeform 6"/>
          <p:cNvSpPr/>
          <p:nvPr/>
        </p:nvSpPr>
        <p:spPr>
          <a:xfrm>
            <a:off x="15989381" y="8092633"/>
            <a:ext cx="5865981" cy="3783558"/>
          </a:xfrm>
          <a:custGeom>
            <a:rect l="l" t="t" r="r" b="b"/>
            <a:pathLst>
              <a:path w="5865981" h="3783558">
                <a:moveTo>
                  <a:pt x="0" y="0"/>
                </a:moveTo>
                <a:lnTo>
                  <a:pt x="5865981" y="0"/>
                </a:lnTo>
                <a:lnTo>
                  <a:pt x="5865981" y="3783558"/>
                </a:lnTo>
                <a:lnTo>
                  <a:pt x="0" y="3783558"/>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7" name="Freeform 7"/>
          <p:cNvSpPr/>
          <p:nvPr/>
        </p:nvSpPr>
        <p:spPr>
          <a:xfrm>
            <a:off x="14484156" y="8529223"/>
            <a:ext cx="2243048" cy="1614995"/>
          </a:xfrm>
          <a:custGeom>
            <a:rect l="l" t="t" r="r" b="b"/>
            <a:pathLst>
              <a:path w="2243048" h="1614995">
                <a:moveTo>
                  <a:pt x="0" y="0"/>
                </a:moveTo>
                <a:lnTo>
                  <a:pt x="2243048" y="0"/>
                </a:lnTo>
                <a:lnTo>
                  <a:pt x="2243048" y="1614995"/>
                </a:lnTo>
                <a:lnTo>
                  <a:pt x="0" y="1614995"/>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8" name="Freeform 8"/>
          <p:cNvSpPr/>
          <p:nvPr/>
        </p:nvSpPr>
        <p:spPr>
          <a:xfrm>
            <a:off x="14962880" y="429227"/>
            <a:ext cx="3892957" cy="720197"/>
          </a:xfrm>
          <a:custGeom>
            <a:rect l="l" t="t" r="r" b="b"/>
            <a:pathLst>
              <a:path w="3892957" h="720197">
                <a:moveTo>
                  <a:pt x="0" y="0"/>
                </a:moveTo>
                <a:lnTo>
                  <a:pt x="3892958" y="0"/>
                </a:lnTo>
                <a:lnTo>
                  <a:pt x="3892958" y="720197"/>
                </a:lnTo>
                <a:lnTo>
                  <a:pt x="0" y="720197"/>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US"/>
          </a:p>
        </p:txBody>
      </p:sp>
      <p:sp>
        <p:nvSpPr>
          <p:cNvPr id="9" name="Freeform 9"/>
          <p:cNvSpPr/>
          <p:nvPr/>
        </p:nvSpPr>
        <p:spPr>
          <a:xfrm>
            <a:off x="-563967" y="9264215"/>
            <a:ext cx="3892957" cy="720197"/>
          </a:xfrm>
          <a:custGeom>
            <a:rect l="l" t="t" r="r" b="b"/>
            <a:pathLst>
              <a:path w="3892957" h="720197">
                <a:moveTo>
                  <a:pt x="0" y="0"/>
                </a:moveTo>
                <a:lnTo>
                  <a:pt x="3892957" y="0"/>
                </a:lnTo>
                <a:lnTo>
                  <a:pt x="3892957" y="720197"/>
                </a:lnTo>
                <a:lnTo>
                  <a:pt x="0" y="720197"/>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en-US"/>
          </a:p>
        </p:txBody>
      </p:sp>
      <p:sp>
        <p:nvSpPr>
          <p:cNvPr id="10" name="Freeform 10"/>
          <p:cNvSpPr/>
          <p:nvPr/>
        </p:nvSpPr>
        <p:spPr>
          <a:xfrm>
            <a:off x="230699" y="7892891"/>
            <a:ext cx="990542" cy="1207979"/>
          </a:xfrm>
          <a:custGeom>
            <a:rect l="l" t="t" r="r" b="b"/>
            <a:pathLst>
              <a:path w="990542" h="1207979">
                <a:moveTo>
                  <a:pt x="0" y="0"/>
                </a:moveTo>
                <a:lnTo>
                  <a:pt x="990543" y="0"/>
                </a:lnTo>
                <a:lnTo>
                  <a:pt x="990543" y="1207978"/>
                </a:lnTo>
                <a:lnTo>
                  <a:pt x="0" y="1207978"/>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txBody>
          <a:bodyPr/>
          <a:lstStyle/>
          <a:p>
            <a:endParaRPr lang="en-US"/>
          </a:p>
        </p:txBody>
      </p:sp>
      <p:sp>
        <p:nvSpPr>
          <p:cNvPr id="11" name="Freeform 11"/>
          <p:cNvSpPr/>
          <p:nvPr/>
        </p:nvSpPr>
        <p:spPr>
          <a:xfrm>
            <a:off x="16764029" y="1344721"/>
            <a:ext cx="990542" cy="1207979"/>
          </a:xfrm>
          <a:custGeom>
            <a:rect l="l" t="t" r="r" b="b"/>
            <a:pathLst>
              <a:path w="990542" h="1207979">
                <a:moveTo>
                  <a:pt x="0" y="0"/>
                </a:moveTo>
                <a:lnTo>
                  <a:pt x="990542" y="0"/>
                </a:lnTo>
                <a:lnTo>
                  <a:pt x="990542" y="1207979"/>
                </a:lnTo>
                <a:lnTo>
                  <a:pt x="0" y="1207979"/>
                </a:lnTo>
                <a:lnTo>
                  <a:pt x="0" y="0"/>
                </a:lnTo>
                <a:close/>
              </a:path>
            </a:pathLst>
          </a:custGeom>
          <a:blipFill>
            <a:blip r:embed="rId18">
              <a:extLst>
                <a:ext uri="{96DAC541-7B7A-43D3-8B79-37D633B846F1}">
                  <asvg:svgBlip xmlns:asvg="http://schemas.microsoft.com/office/drawing/2016/SVG/main" r:embed="rId20"/>
                </a:ext>
              </a:extLst>
            </a:blip>
            <a:stretch>
              <a:fillRect/>
            </a:stretch>
          </a:blipFill>
        </p:spPr>
        <p:txBody>
          <a:bodyPr/>
          <a:lstStyle/>
          <a:p>
            <a:endParaRPr lang="en-US"/>
          </a:p>
        </p:txBody>
      </p:sp>
      <p:sp>
        <p:nvSpPr>
          <p:cNvPr id="12" name="Freeform 12"/>
          <p:cNvSpPr/>
          <p:nvPr/>
        </p:nvSpPr>
        <p:spPr>
          <a:xfrm>
            <a:off x="1320384" y="5665824"/>
            <a:ext cx="605259" cy="738120"/>
          </a:xfrm>
          <a:custGeom>
            <a:rect l="l" t="t" r="r" b="b"/>
            <a:pathLst>
              <a:path w="605259" h="738120">
                <a:moveTo>
                  <a:pt x="0" y="0"/>
                </a:moveTo>
                <a:lnTo>
                  <a:pt x="605259" y="0"/>
                </a:lnTo>
                <a:lnTo>
                  <a:pt x="605259" y="738120"/>
                </a:lnTo>
                <a:lnTo>
                  <a:pt x="0" y="738120"/>
                </a:lnTo>
                <a:lnTo>
                  <a:pt x="0" y="0"/>
                </a:lnTo>
                <a:close/>
              </a:path>
            </a:pathLst>
          </a:custGeom>
          <a:blipFill>
            <a:blip r:embed="rId18">
              <a:extLst>
                <a:ext uri="{96DAC541-7B7A-43D3-8B79-37D633B846F1}">
                  <asvg:svgBlip xmlns:asvg="http://schemas.microsoft.com/office/drawing/2016/SVG/main" r:embed="rId21"/>
                </a:ext>
              </a:extLst>
            </a:blip>
            <a:stretch>
              <a:fillRect/>
            </a:stretch>
          </a:blipFill>
        </p:spPr>
        <p:txBody>
          <a:bodyPr/>
          <a:lstStyle/>
          <a:p>
            <a:endParaRPr lang="en-US"/>
          </a:p>
        </p:txBody>
      </p:sp>
      <p:sp>
        <p:nvSpPr>
          <p:cNvPr id="13" name="Freeform 13"/>
          <p:cNvSpPr/>
          <p:nvPr/>
        </p:nvSpPr>
        <p:spPr>
          <a:xfrm>
            <a:off x="15977815" y="1344721"/>
            <a:ext cx="605259" cy="738120"/>
          </a:xfrm>
          <a:custGeom>
            <a:rect l="l" t="t" r="r" b="b"/>
            <a:pathLst>
              <a:path w="605259" h="738120">
                <a:moveTo>
                  <a:pt x="0" y="0"/>
                </a:moveTo>
                <a:lnTo>
                  <a:pt x="605258" y="0"/>
                </a:lnTo>
                <a:lnTo>
                  <a:pt x="605258" y="738121"/>
                </a:lnTo>
                <a:lnTo>
                  <a:pt x="0" y="738121"/>
                </a:lnTo>
                <a:lnTo>
                  <a:pt x="0" y="0"/>
                </a:lnTo>
                <a:close/>
              </a:path>
            </a:pathLst>
          </a:custGeom>
          <a:blipFill>
            <a:blip r:embed="rId18">
              <a:extLst>
                <a:ext uri="{96DAC541-7B7A-43D3-8B79-37D633B846F1}">
                  <asvg:svgBlip xmlns:asvg="http://schemas.microsoft.com/office/drawing/2016/SVG/main" r:embed="rId22"/>
                </a:ext>
              </a:extLst>
            </a:blip>
            <a:stretch>
              <a:fillRect/>
            </a:stretch>
          </a:blipFill>
        </p:spPr>
        <p:txBody>
          <a:bodyPr/>
          <a:lstStyle/>
          <a:p>
            <a:endParaRPr lang="en-US"/>
          </a:p>
        </p:txBody>
      </p:sp>
      <p:sp>
        <p:nvSpPr>
          <p:cNvPr id="14" name="Freeform 14"/>
          <p:cNvSpPr/>
          <p:nvPr/>
        </p:nvSpPr>
        <p:spPr>
          <a:xfrm rot="5400000">
            <a:off x="16623044" y="4574083"/>
            <a:ext cx="2661617" cy="998106"/>
          </a:xfrm>
          <a:custGeom>
            <a:rect l="l" t="t" r="r" b="b"/>
            <a:pathLst>
              <a:path w="2661617" h="998106">
                <a:moveTo>
                  <a:pt x="0" y="0"/>
                </a:moveTo>
                <a:lnTo>
                  <a:pt x="2661617" y="0"/>
                </a:lnTo>
                <a:lnTo>
                  <a:pt x="2661617" y="998106"/>
                </a:lnTo>
                <a:lnTo>
                  <a:pt x="0" y="998106"/>
                </a:lnTo>
                <a:lnTo>
                  <a:pt x="0" y="0"/>
                </a:lnTo>
                <a:close/>
              </a:path>
            </a:pathLst>
          </a:custGeom>
          <a:blipFill>
            <a:blip r:embed="rId23">
              <a:extLst>
                <a:ext uri="{96DAC541-7B7A-43D3-8B79-37D633B846F1}">
                  <asvg:svgBlip xmlns:asvg="http://schemas.microsoft.com/office/drawing/2016/SVG/main" r:embed="rId24"/>
                </a:ext>
              </a:extLst>
            </a:blip>
            <a:stretch>
              <a:fillRect/>
            </a:stretch>
          </a:blipFill>
        </p:spPr>
        <p:txBody>
          <a:bodyPr/>
          <a:lstStyle/>
          <a:p>
            <a:endParaRPr lang="en-US"/>
          </a:p>
        </p:txBody>
      </p:sp>
      <p:sp>
        <p:nvSpPr>
          <p:cNvPr id="15" name="Freeform 15"/>
          <p:cNvSpPr/>
          <p:nvPr/>
        </p:nvSpPr>
        <p:spPr>
          <a:xfrm rot="5400000">
            <a:off x="-993160" y="4962932"/>
            <a:ext cx="2661617" cy="998106"/>
          </a:xfrm>
          <a:custGeom>
            <a:rect l="l" t="t" r="r" b="b"/>
            <a:pathLst>
              <a:path w="2661617" h="998106">
                <a:moveTo>
                  <a:pt x="0" y="0"/>
                </a:moveTo>
                <a:lnTo>
                  <a:pt x="2661617" y="0"/>
                </a:lnTo>
                <a:lnTo>
                  <a:pt x="2661617" y="998106"/>
                </a:lnTo>
                <a:lnTo>
                  <a:pt x="0" y="998106"/>
                </a:lnTo>
                <a:lnTo>
                  <a:pt x="0" y="0"/>
                </a:lnTo>
                <a:close/>
              </a:path>
            </a:pathLst>
          </a:custGeom>
          <a:blipFill>
            <a:blip r:embed="rId23">
              <a:extLst>
                <a:ext uri="{96DAC541-7B7A-43D3-8B79-37D633B846F1}">
                  <asvg:svgBlip xmlns:asvg="http://schemas.microsoft.com/office/drawing/2016/SVG/main" r:embed="rId25"/>
                </a:ext>
              </a:extLst>
            </a:blip>
            <a:stretch>
              <a:fillRect/>
            </a:stretch>
          </a:blipFill>
        </p:spPr>
        <p:txBody>
          <a:bodyPr/>
          <a:lstStyle/>
          <a:p>
            <a:endParaRPr lang="en-US"/>
          </a:p>
        </p:txBody>
      </p:sp>
      <p:sp>
        <p:nvSpPr>
          <p:cNvPr id="16" name="Freeform 16"/>
          <p:cNvSpPr/>
          <p:nvPr/>
        </p:nvSpPr>
        <p:spPr>
          <a:xfrm>
            <a:off x="5530466" y="1948711"/>
            <a:ext cx="6839414" cy="4307289"/>
          </a:xfrm>
          <a:custGeom>
            <a:rect l="l" t="t" r="r" b="b"/>
            <a:pathLst>
              <a:path w="6839414" h="4307289">
                <a:moveTo>
                  <a:pt x="0" y="0"/>
                </a:moveTo>
                <a:lnTo>
                  <a:pt x="6839414" y="0"/>
                </a:lnTo>
                <a:lnTo>
                  <a:pt x="6839414" y="4307289"/>
                </a:lnTo>
                <a:lnTo>
                  <a:pt x="0" y="4307289"/>
                </a:lnTo>
                <a:lnTo>
                  <a:pt x="0" y="0"/>
                </a:lnTo>
                <a:close/>
              </a:path>
            </a:pathLst>
          </a:custGeom>
          <a:blipFill>
            <a:blip r:embed="rId26">
              <a:extLst>
                <a:ext uri="{28A0092B-C50C-407E-A947-70E740481C1C}">
                  <a14:useLocalDpi xmlns:a14="http://schemas.microsoft.com/office/drawing/2010/main" val="0"/>
                </a:ext>
              </a:extLst>
            </a:blip>
            <a:stretch>
              <a:fillRect/>
            </a:stretch>
          </a:blipFill>
          <a:ln w="66675" cap="sq">
            <a:solidFill>
              <a:srgbClr val="000000"/>
            </a:solidFill>
            <a:prstDash val="solid"/>
            <a:miter/>
          </a:ln>
        </p:spPr>
        <p:txBody>
          <a:bodyPr/>
          <a:lstStyle/>
          <a:p>
            <a:endParaRPr lang="en-US"/>
          </a:p>
        </p:txBody>
      </p:sp>
      <p:sp>
        <p:nvSpPr>
          <p:cNvPr id="17" name="Freeform 17"/>
          <p:cNvSpPr/>
          <p:nvPr/>
        </p:nvSpPr>
        <p:spPr>
          <a:xfrm>
            <a:off x="13055681" y="2810219"/>
            <a:ext cx="3883254" cy="4320727"/>
          </a:xfrm>
          <a:custGeom>
            <a:rect l="l" t="t" r="r" b="b"/>
            <a:pathLst>
              <a:path w="3883254" h="4320727">
                <a:moveTo>
                  <a:pt x="0" y="0"/>
                </a:moveTo>
                <a:lnTo>
                  <a:pt x="3883254" y="0"/>
                </a:lnTo>
                <a:lnTo>
                  <a:pt x="3883254" y="4320728"/>
                </a:lnTo>
                <a:lnTo>
                  <a:pt x="0" y="4320728"/>
                </a:lnTo>
                <a:lnTo>
                  <a:pt x="0" y="0"/>
                </a:lnTo>
                <a:close/>
              </a:path>
            </a:pathLst>
          </a:custGeom>
          <a:blipFill>
            <a:blip r:embed="rId27">
              <a:alphaModFix amt="44999"/>
              <a:extLst>
                <a:ext uri="{96DAC541-7B7A-43D3-8B79-37D633B846F1}">
                  <asvg:svgBlip xmlns:asvg="http://schemas.microsoft.com/office/drawing/2016/SVG/main" r:embed="rId28"/>
                </a:ext>
              </a:extLst>
            </a:blip>
            <a:stretch>
              <a:fillRect/>
            </a:stretch>
          </a:blipFill>
        </p:spPr>
        <p:txBody>
          <a:bodyPr/>
          <a:lstStyle/>
          <a:p>
            <a:endParaRPr lang="en-US"/>
          </a:p>
        </p:txBody>
      </p:sp>
      <p:sp>
        <p:nvSpPr>
          <p:cNvPr id="18" name="TextBox 18"/>
          <p:cNvSpPr txBox="1"/>
          <p:nvPr/>
        </p:nvSpPr>
        <p:spPr>
          <a:xfrm>
            <a:off x="3416190" y="403003"/>
            <a:ext cx="11067966" cy="1349967"/>
          </a:xfrm>
          <a:prstGeom prst="rect">
            <a:avLst/>
          </a:prstGeom>
        </p:spPr>
        <p:txBody>
          <a:bodyPr lIns="0" tIns="0" rIns="0" bIns="0" rtlCol="0" anchor="t">
            <a:spAutoFit/>
          </a:bodyPr>
          <a:lstStyle/>
          <a:p>
            <a:pPr algn="ctr">
              <a:lnSpc>
                <a:spcPts val="11167"/>
              </a:lnSpc>
              <a:spcBef>
                <a:spcPct val="0"/>
              </a:spcBef>
            </a:pPr>
            <a:r>
              <a:rPr lang="en-US" sz="7976">
                <a:solidFill>
                  <a:srgbClr val="000000"/>
                </a:solidFill>
                <a:latin typeface="Times New Roman" panose="02020603050405020304" pitchFamily="18" charset="0"/>
                <a:ea typeface="Canva Sans"/>
                <a:cs typeface="Times New Roman" panose="02020603050405020304" pitchFamily="18" charset="0"/>
                <a:sym typeface="Canva Sans"/>
              </a:rPr>
              <a:t>KHẢO SÁT THỰC TẾ</a:t>
            </a:r>
          </a:p>
        </p:txBody>
      </p:sp>
      <p:sp>
        <p:nvSpPr>
          <p:cNvPr id="19" name="TextBox 19"/>
          <p:cNvSpPr txBox="1"/>
          <p:nvPr/>
        </p:nvSpPr>
        <p:spPr>
          <a:xfrm>
            <a:off x="6254198" y="7104696"/>
            <a:ext cx="4396931" cy="2396362"/>
          </a:xfrm>
          <a:prstGeom prst="rect">
            <a:avLst/>
          </a:prstGeom>
        </p:spPr>
        <p:txBody>
          <a:bodyPr lIns="0" tIns="0" rIns="0" bIns="0" rtlCol="0" anchor="t">
            <a:spAutoFit/>
          </a:bodyPr>
          <a:lstStyle/>
          <a:p>
            <a:pPr marL="496574" lvl="1" indent="-248287" algn="just">
              <a:lnSpc>
                <a:spcPts val="3841"/>
              </a:lnSpc>
              <a:buFont typeface="Arial"/>
              <a:buChar char="•"/>
            </a:pPr>
            <a:r>
              <a:rPr lang="en-US" sz="2300">
                <a:solidFill>
                  <a:srgbClr val="000000"/>
                </a:solidFill>
                <a:latin typeface="Canva Sans"/>
                <a:ea typeface="Canva Sans"/>
                <a:cs typeface="Canva Sans"/>
                <a:sym typeface="Canva Sans"/>
              </a:rPr>
              <a:t>Hiểu rõ yêu cầu thực tế</a:t>
            </a:r>
          </a:p>
          <a:p>
            <a:pPr marL="496574" lvl="1" indent="-248287" algn="just">
              <a:lnSpc>
                <a:spcPts val="3841"/>
              </a:lnSpc>
              <a:buFont typeface="Arial"/>
              <a:buChar char="•"/>
            </a:pPr>
            <a:r>
              <a:rPr lang="en-US" sz="2300" u="none">
                <a:solidFill>
                  <a:srgbClr val="000000"/>
                </a:solidFill>
                <a:latin typeface="Canva Sans"/>
                <a:ea typeface="Canva Sans"/>
                <a:cs typeface="Canva Sans"/>
                <a:sym typeface="Canva Sans"/>
              </a:rPr>
              <a:t>Cải thiện tính khả thi của đồ án</a:t>
            </a:r>
          </a:p>
          <a:p>
            <a:pPr marL="496574" lvl="1" indent="-248287" algn="just">
              <a:lnSpc>
                <a:spcPts val="3841"/>
              </a:lnSpc>
              <a:buFont typeface="Arial"/>
              <a:buChar char="•"/>
            </a:pPr>
            <a:r>
              <a:rPr lang="en-US" sz="2300" u="none">
                <a:solidFill>
                  <a:srgbClr val="000000"/>
                </a:solidFill>
                <a:latin typeface="Canva Sans"/>
                <a:ea typeface="Canva Sans"/>
                <a:cs typeface="Canva Sans"/>
                <a:sym typeface="Canva Sans"/>
              </a:rPr>
              <a:t>Cải thiện khả năng quan sát, ghi chép.</a:t>
            </a:r>
          </a:p>
        </p:txBody>
      </p:sp>
      <p:sp>
        <p:nvSpPr>
          <p:cNvPr id="20" name="TextBox 20"/>
          <p:cNvSpPr txBox="1"/>
          <p:nvPr/>
        </p:nvSpPr>
        <p:spPr>
          <a:xfrm>
            <a:off x="7249216" y="6365844"/>
            <a:ext cx="3401913" cy="340112"/>
          </a:xfrm>
          <a:prstGeom prst="rect">
            <a:avLst/>
          </a:prstGeom>
        </p:spPr>
        <p:txBody>
          <a:bodyPr lIns="0" tIns="0" rIns="0" bIns="0" rtlCol="0" anchor="t">
            <a:spAutoFit/>
          </a:bodyPr>
          <a:lstStyle/>
          <a:p>
            <a:pPr algn="ctr">
              <a:lnSpc>
                <a:spcPts val="2778"/>
              </a:lnSpc>
              <a:spcBef>
                <a:spcPct val="0"/>
              </a:spcBef>
            </a:pPr>
            <a:r>
              <a:rPr lang="en-US" sz="1984" i="1">
                <a:solidFill>
                  <a:srgbClr val="000000"/>
                </a:solidFill>
                <a:latin typeface="Canva Sans Italics"/>
                <a:ea typeface="Canva Sans Italics"/>
                <a:cs typeface="Canva Sans Italics"/>
                <a:sym typeface="Canva Sans Italics"/>
              </a:rPr>
              <a:t>Bệnh viện Sản - Nhi Trà Vinh</a:t>
            </a:r>
          </a:p>
        </p:txBody>
      </p:sp>
    </p:spTree>
  </p:cSld>
  <p:clrMapOvr>
    <a:masterClrMapping/>
  </p:clrMapOvr>
  <mc:AlternateContent xmlns:mc="http://schemas.openxmlformats.org/markup-compatibility/2006">
    <mc:Choice xmlns:p159="http://schemas.microsoft.com/office/powerpoint/2015/09/main" Requires="p159">
      <p:transition spd="slow" p14:dur="2000">
        <p159:morph option="byObject"/>
      </p:transition>
    </mc:Choice>
    <mc:Fallback>
      <p:transition spd="slow">
        <p:fade/>
      </p:transition>
    </mc:Fallback>
  </mc:AlternateContent>
  <p:timing/>
</p:sld>
</file>

<file path=ppt/slides/slide7.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bg>
      <p:bgPr>
        <a:solidFill>
          <a:srgbClr val="FFF8ED"/>
        </a:solidFill>
        <a:effectLst/>
      </p:bgPr>
    </p:bg>
    <p:spTree>
      <p:nvGrpSpPr>
        <p:cNvPr id="1" name=""/>
        <p:cNvGrpSpPr/>
        <p:nvPr/>
      </p:nvGrpSpPr>
      <p:grpSpPr>
        <a:xfrm>
          <a:off x="0" y="0"/>
          <a:ext cx="0" cy="0"/>
        </a:xfrm>
      </p:grpSpPr>
      <p:sp>
        <p:nvSpPr>
          <p:cNvPr id="2" name="Freeform 2"/>
          <p:cNvSpPr/>
          <p:nvPr/>
        </p:nvSpPr>
        <p:spPr>
          <a:xfrm>
            <a:off x="1259883" y="448192"/>
            <a:ext cx="2058951" cy="2058951"/>
          </a:xfrm>
          <a:custGeom>
            <a:rect l="l" t="t" r="r" b="b"/>
            <a:pathLst>
              <a:path w="2058951" h="2058951">
                <a:moveTo>
                  <a:pt x="0" y="0"/>
                </a:moveTo>
                <a:lnTo>
                  <a:pt x="2058951" y="0"/>
                </a:lnTo>
                <a:lnTo>
                  <a:pt x="2058951" y="2058950"/>
                </a:lnTo>
                <a:lnTo>
                  <a:pt x="0" y="205895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15784371" y="8816151"/>
            <a:ext cx="2719593" cy="1754138"/>
          </a:xfrm>
          <a:custGeom>
            <a:rect l="l" t="t" r="r" b="b"/>
            <a:pathLst>
              <a:path w="2719593" h="1754138">
                <a:moveTo>
                  <a:pt x="0" y="0"/>
                </a:moveTo>
                <a:lnTo>
                  <a:pt x="2719593" y="0"/>
                </a:lnTo>
                <a:lnTo>
                  <a:pt x="2719593" y="1754138"/>
                </a:lnTo>
                <a:lnTo>
                  <a:pt x="0" y="175413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a:off x="15867180" y="308503"/>
            <a:ext cx="3892957" cy="720197"/>
          </a:xfrm>
          <a:custGeom>
            <a:rect l="l" t="t" r="r" b="b"/>
            <a:pathLst>
              <a:path w="3892957" h="720197">
                <a:moveTo>
                  <a:pt x="0" y="0"/>
                </a:moveTo>
                <a:lnTo>
                  <a:pt x="3892958" y="0"/>
                </a:lnTo>
                <a:lnTo>
                  <a:pt x="3892958" y="720197"/>
                </a:lnTo>
                <a:lnTo>
                  <a:pt x="0" y="72019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5" name="Freeform 5"/>
          <p:cNvSpPr/>
          <p:nvPr/>
        </p:nvSpPr>
        <p:spPr>
          <a:xfrm>
            <a:off x="15310743" y="7744777"/>
            <a:ext cx="947256" cy="1155190"/>
          </a:xfrm>
          <a:custGeom>
            <a:rect l="l" t="t" r="r" b="b"/>
            <a:pathLst>
              <a:path w="947256" h="1155190">
                <a:moveTo>
                  <a:pt x="0" y="0"/>
                </a:moveTo>
                <a:lnTo>
                  <a:pt x="947256" y="0"/>
                </a:lnTo>
                <a:lnTo>
                  <a:pt x="947256" y="1155191"/>
                </a:lnTo>
                <a:lnTo>
                  <a:pt x="0" y="115519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6" name="Freeform 6"/>
          <p:cNvSpPr/>
          <p:nvPr/>
        </p:nvSpPr>
        <p:spPr>
          <a:xfrm>
            <a:off x="13857382" y="1201616"/>
            <a:ext cx="947256" cy="1155190"/>
          </a:xfrm>
          <a:custGeom>
            <a:rect l="l" t="t" r="r" b="b"/>
            <a:pathLst>
              <a:path w="947256" h="1155190">
                <a:moveTo>
                  <a:pt x="0" y="0"/>
                </a:moveTo>
                <a:lnTo>
                  <a:pt x="947256" y="0"/>
                </a:lnTo>
                <a:lnTo>
                  <a:pt x="947256" y="1155190"/>
                </a:lnTo>
                <a:lnTo>
                  <a:pt x="0" y="1155190"/>
                </a:lnTo>
                <a:lnTo>
                  <a:pt x="0" y="0"/>
                </a:lnTo>
                <a:close/>
              </a:path>
            </a:pathLst>
          </a:custGeom>
          <a:blipFill>
            <a:blip r:embed="rId8">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7" name="Freeform 7"/>
          <p:cNvSpPr/>
          <p:nvPr/>
        </p:nvSpPr>
        <p:spPr>
          <a:xfrm>
            <a:off x="15886762" y="1200661"/>
            <a:ext cx="567065" cy="691543"/>
          </a:xfrm>
          <a:custGeom>
            <a:rect l="l" t="t" r="r" b="b"/>
            <a:pathLst>
              <a:path w="567065" h="691543">
                <a:moveTo>
                  <a:pt x="0" y="0"/>
                </a:moveTo>
                <a:lnTo>
                  <a:pt x="567065" y="0"/>
                </a:lnTo>
                <a:lnTo>
                  <a:pt x="567065" y="691543"/>
                </a:lnTo>
                <a:lnTo>
                  <a:pt x="0" y="691543"/>
                </a:lnTo>
                <a:lnTo>
                  <a:pt x="0" y="0"/>
                </a:lnTo>
                <a:close/>
              </a:path>
            </a:pathLst>
          </a:custGeom>
          <a:blipFill>
            <a:blip r:embed="rId8">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8" name="Freeform 8"/>
          <p:cNvSpPr/>
          <p:nvPr/>
        </p:nvSpPr>
        <p:spPr>
          <a:xfrm>
            <a:off x="6273947" y="2011035"/>
            <a:ext cx="567065" cy="691543"/>
          </a:xfrm>
          <a:custGeom>
            <a:rect l="l" t="t" r="r" b="b"/>
            <a:pathLst>
              <a:path w="567065" h="691543">
                <a:moveTo>
                  <a:pt x="0" y="0"/>
                </a:moveTo>
                <a:lnTo>
                  <a:pt x="567065" y="0"/>
                </a:lnTo>
                <a:lnTo>
                  <a:pt x="567065" y="691542"/>
                </a:lnTo>
                <a:lnTo>
                  <a:pt x="0" y="691542"/>
                </a:lnTo>
                <a:lnTo>
                  <a:pt x="0" y="0"/>
                </a:lnTo>
                <a:close/>
              </a:path>
            </a:pathLst>
          </a:custGeom>
          <a:blipFill>
            <a:blip r:embed="rId8">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9" name="TextBox 9"/>
          <p:cNvSpPr txBox="1"/>
          <p:nvPr/>
        </p:nvSpPr>
        <p:spPr>
          <a:xfrm>
            <a:off x="886917" y="506676"/>
            <a:ext cx="16514166" cy="1329595"/>
          </a:xfrm>
          <a:prstGeom prst="rect">
            <a:avLst/>
          </a:prstGeom>
        </p:spPr>
        <p:txBody>
          <a:bodyPr lIns="0" tIns="0" rIns="0" bIns="0" rtlCol="0" anchor="t">
            <a:spAutoFit/>
          </a:bodyPr>
          <a:lstStyle/>
          <a:p>
            <a:pPr algn="ctr">
              <a:lnSpc>
                <a:spcPts val="11307"/>
              </a:lnSpc>
              <a:spcBef>
                <a:spcPct val="0"/>
              </a:spcBef>
            </a:pPr>
            <a:r>
              <a:rPr lang="en-US" sz="8076">
                <a:solidFill>
                  <a:srgbClr val="000000"/>
                </a:solidFill>
                <a:latin typeface="Times New Roman" panose="02020603050405020304" pitchFamily="18" charset="0"/>
                <a:ea typeface="Canva Sans"/>
                <a:cs typeface="Times New Roman" panose="02020603050405020304" pitchFamily="18" charset="0"/>
                <a:sym typeface="Canva Sans"/>
              </a:rPr>
              <a:t>THỰC HIỆN THIẾT KẾ</a:t>
            </a:r>
          </a:p>
        </p:txBody>
      </p:sp>
      <p:sp>
        <p:nvSpPr>
          <p:cNvPr id="10" name="Freeform 10"/>
          <p:cNvSpPr/>
          <p:nvPr/>
        </p:nvSpPr>
        <p:spPr>
          <a:xfrm rot="5400000">
            <a:off x="16674102" y="4411942"/>
            <a:ext cx="2661617" cy="998106"/>
          </a:xfrm>
          <a:custGeom>
            <a:rect l="l" t="t" r="r" b="b"/>
            <a:pathLst>
              <a:path w="2661617" h="998106">
                <a:moveTo>
                  <a:pt x="0" y="0"/>
                </a:moveTo>
                <a:lnTo>
                  <a:pt x="2661617" y="0"/>
                </a:lnTo>
                <a:lnTo>
                  <a:pt x="2661617" y="998106"/>
                </a:lnTo>
                <a:lnTo>
                  <a:pt x="0" y="998106"/>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US"/>
          </a:p>
        </p:txBody>
      </p:sp>
      <p:sp>
        <p:nvSpPr>
          <p:cNvPr id="11" name="Freeform 11"/>
          <p:cNvSpPr/>
          <p:nvPr/>
        </p:nvSpPr>
        <p:spPr>
          <a:xfrm rot="5400000">
            <a:off x="-662154" y="-50861"/>
            <a:ext cx="2661617" cy="998106"/>
          </a:xfrm>
          <a:custGeom>
            <a:rect l="l" t="t" r="r" b="b"/>
            <a:pathLst>
              <a:path w="2661617" h="998106">
                <a:moveTo>
                  <a:pt x="0" y="0"/>
                </a:moveTo>
                <a:lnTo>
                  <a:pt x="2661617" y="0"/>
                </a:lnTo>
                <a:lnTo>
                  <a:pt x="2661617" y="998106"/>
                </a:lnTo>
                <a:lnTo>
                  <a:pt x="0" y="998106"/>
                </a:lnTo>
                <a:lnTo>
                  <a:pt x="0" y="0"/>
                </a:lnTo>
                <a:close/>
              </a:path>
            </a:pathLst>
          </a:custGeom>
          <a:blipFill>
            <a:blip r:embed="rId13">
              <a:extLst>
                <a:ext uri="{96DAC541-7B7A-43D3-8B79-37D633B846F1}">
                  <asvg:svgBlip xmlns:asvg="http://schemas.microsoft.com/office/drawing/2016/SVG/main" r:embed="rId15"/>
                </a:ext>
              </a:extLst>
            </a:blip>
            <a:stretch>
              <a:fillRect/>
            </a:stretch>
          </a:blipFill>
        </p:spPr>
        <p:txBody>
          <a:bodyPr/>
          <a:lstStyle/>
          <a:p>
            <a:endParaRPr lang="en-US"/>
          </a:p>
        </p:txBody>
      </p:sp>
      <p:sp>
        <p:nvSpPr>
          <p:cNvPr id="12" name="Freeform 12"/>
          <p:cNvSpPr/>
          <p:nvPr/>
        </p:nvSpPr>
        <p:spPr>
          <a:xfrm>
            <a:off x="171430" y="2702577"/>
            <a:ext cx="5686646" cy="4249643"/>
          </a:xfrm>
          <a:custGeom>
            <a:rect l="l" t="t" r="r" b="b"/>
            <a:pathLst>
              <a:path w="5686646" h="4249643">
                <a:moveTo>
                  <a:pt x="0" y="0"/>
                </a:moveTo>
                <a:lnTo>
                  <a:pt x="5686646" y="0"/>
                </a:lnTo>
                <a:lnTo>
                  <a:pt x="5686646" y="4249643"/>
                </a:lnTo>
                <a:lnTo>
                  <a:pt x="0" y="4249643"/>
                </a:lnTo>
                <a:lnTo>
                  <a:pt x="0" y="0"/>
                </a:lnTo>
                <a:close/>
              </a:path>
            </a:pathLst>
          </a:custGeom>
          <a:blipFill>
            <a:blip r:embed="rId16">
              <a:extLst>
                <a:ext uri="{28A0092B-C50C-407E-A947-70E740481C1C}">
                  <a14:useLocalDpi xmlns:a14="http://schemas.microsoft.com/office/drawing/2010/main" val="0"/>
                </a:ext>
              </a:extLst>
            </a:blip>
            <a:stretch>
              <a:fillRect/>
            </a:stretch>
          </a:blipFill>
        </p:spPr>
        <p:txBody>
          <a:bodyPr/>
          <a:lstStyle/>
          <a:p>
            <a:endParaRPr lang="en-US"/>
          </a:p>
        </p:txBody>
      </p:sp>
      <p:sp>
        <p:nvSpPr>
          <p:cNvPr id="13" name="Freeform 13"/>
          <p:cNvSpPr/>
          <p:nvPr/>
        </p:nvSpPr>
        <p:spPr>
          <a:xfrm>
            <a:off x="5858076" y="2702577"/>
            <a:ext cx="5786118" cy="4249643"/>
          </a:xfrm>
          <a:custGeom>
            <a:rect l="l" t="t" r="r" b="b"/>
            <a:pathLst>
              <a:path w="5786118" h="4249643">
                <a:moveTo>
                  <a:pt x="0" y="0"/>
                </a:moveTo>
                <a:lnTo>
                  <a:pt x="5786118" y="0"/>
                </a:lnTo>
                <a:lnTo>
                  <a:pt x="5786118" y="4249643"/>
                </a:lnTo>
                <a:lnTo>
                  <a:pt x="0" y="4249643"/>
                </a:lnTo>
                <a:lnTo>
                  <a:pt x="0" y="0"/>
                </a:lnTo>
                <a:close/>
              </a:path>
            </a:pathLst>
          </a:custGeom>
          <a:blipFill>
            <a:blip r:embed="rId17">
              <a:extLst>
                <a:ext uri="{28A0092B-C50C-407E-A947-70E740481C1C}">
                  <a14:useLocalDpi xmlns:a14="http://schemas.microsoft.com/office/drawing/2010/main" val="0"/>
                </a:ext>
              </a:extLst>
            </a:blip>
            <a:stretch>
              <a:fillRect/>
            </a:stretch>
          </a:blipFill>
        </p:spPr>
        <p:txBody>
          <a:bodyPr/>
          <a:lstStyle/>
          <a:p>
            <a:endParaRPr lang="en-US"/>
          </a:p>
        </p:txBody>
      </p:sp>
      <p:sp>
        <p:nvSpPr>
          <p:cNvPr id="14" name="Freeform 14"/>
          <p:cNvSpPr/>
          <p:nvPr/>
        </p:nvSpPr>
        <p:spPr>
          <a:xfrm>
            <a:off x="11748259" y="2778612"/>
            <a:ext cx="5652824" cy="4097573"/>
          </a:xfrm>
          <a:custGeom>
            <a:rect l="l" t="t" r="r" b="b"/>
            <a:pathLst>
              <a:path w="5652824" h="4097572">
                <a:moveTo>
                  <a:pt x="0" y="0"/>
                </a:moveTo>
                <a:lnTo>
                  <a:pt x="5652824" y="0"/>
                </a:lnTo>
                <a:lnTo>
                  <a:pt x="5652824" y="4097573"/>
                </a:lnTo>
                <a:lnTo>
                  <a:pt x="0" y="4097573"/>
                </a:lnTo>
                <a:lnTo>
                  <a:pt x="0" y="0"/>
                </a:lnTo>
                <a:close/>
              </a:path>
            </a:pathLst>
          </a:custGeom>
          <a:blipFill>
            <a:blip r:embed="rId18">
              <a:extLst>
                <a:ext uri="{28A0092B-C50C-407E-A947-70E740481C1C}">
                  <a14:useLocalDpi xmlns:a14="http://schemas.microsoft.com/office/drawing/2010/main" val="0"/>
                </a:ext>
              </a:extLst>
            </a:blip>
            <a:stretch>
              <a:fillRect/>
            </a:stretch>
          </a:blipFill>
        </p:spPr>
        <p:txBody>
          <a:bodyPr/>
          <a:lstStyle/>
          <a:p>
            <a:endParaRPr lang="en-US"/>
          </a:p>
        </p:txBody>
      </p:sp>
      <p:sp>
        <p:nvSpPr>
          <p:cNvPr id="15" name="TextBox 15"/>
          <p:cNvSpPr txBox="1"/>
          <p:nvPr/>
        </p:nvSpPr>
        <p:spPr>
          <a:xfrm>
            <a:off x="4653946" y="7668577"/>
            <a:ext cx="9508143" cy="2445797"/>
          </a:xfrm>
          <a:prstGeom prst="rect">
            <a:avLst/>
          </a:prstGeom>
        </p:spPr>
        <p:txBody>
          <a:bodyPr lIns="0" tIns="0" rIns="0" bIns="0" rtlCol="0" anchor="t">
            <a:spAutoFit/>
          </a:bodyPr>
          <a:lstStyle/>
          <a:p>
            <a:pPr algn="just">
              <a:lnSpc>
                <a:spcPts val="2811"/>
              </a:lnSpc>
            </a:pPr>
            <a:r>
              <a:rPr lang="en-US" sz="1703" spc="85">
                <a:solidFill>
                  <a:srgbClr val="000000"/>
                </a:solidFill>
                <a:latin typeface="Canva Sans"/>
                <a:ea typeface="Canva Sans"/>
                <a:cs typeface="Canva Sans"/>
                <a:sym typeface="Canva Sans"/>
              </a:rPr>
              <a:t>Sau khi khảo sát bệnh viện thực tế, tiến hành thiết kế sơ đồ bệnh viện gồm 3 tầng:</a:t>
            </a:r>
          </a:p>
          <a:p>
            <a:pPr algn="just">
              <a:lnSpc>
                <a:spcPts val="2811"/>
              </a:lnSpc>
            </a:pPr>
            <a:endParaRPr lang="en-US" sz="1703" spc="85">
              <a:solidFill>
                <a:srgbClr val="000000"/>
              </a:solidFill>
              <a:latin typeface="Canva Sans"/>
              <a:ea typeface="Canva Sans"/>
              <a:cs typeface="Canva Sans"/>
              <a:sym typeface="Canva Sans"/>
            </a:endParaRPr>
          </a:p>
          <a:p>
            <a:pPr marL="367874" lvl="1" indent="-183937" algn="just">
              <a:lnSpc>
                <a:spcPts val="2811"/>
              </a:lnSpc>
              <a:buFont typeface="Arial"/>
              <a:buChar char="•"/>
            </a:pPr>
            <a:r>
              <a:rPr lang="en-US" sz="1703" spc="85">
                <a:solidFill>
                  <a:srgbClr val="000000"/>
                </a:solidFill>
                <a:latin typeface="Canva Sans"/>
                <a:ea typeface="Canva Sans"/>
                <a:cs typeface="Canva Sans"/>
                <a:sym typeface="Canva Sans"/>
              </a:rPr>
              <a:t>Tầng Trệt: Khoa Cấp cứu sản nhi, Khoa Xét nghiệm chẩn đoán bằng hình ảnh, Quầy Thủ tục, Quầy Phát thuốc.</a:t>
            </a:r>
          </a:p>
          <a:p>
            <a:pPr marL="367874" lvl="1" indent="-183937" algn="just">
              <a:lnSpc>
                <a:spcPts val="2811"/>
              </a:lnSpc>
              <a:buFont typeface="Arial"/>
              <a:buChar char="•"/>
            </a:pPr>
            <a:r>
              <a:rPr lang="en-US" sz="1703" spc="85">
                <a:solidFill>
                  <a:srgbClr val="000000"/>
                </a:solidFill>
                <a:latin typeface="Canva Sans"/>
                <a:ea typeface="Canva Sans"/>
                <a:cs typeface="Canva Sans"/>
                <a:sym typeface="Canva Sans"/>
              </a:rPr>
              <a:t>Tầng 2: Khoa Phẩu thuật - Gây mê hồi sức, Khoa Ngoại sản hiếm muộn</a:t>
            </a:r>
          </a:p>
          <a:p>
            <a:pPr marL="367874" lvl="1" indent="-183937" algn="just">
              <a:lnSpc>
                <a:spcPts val="2811"/>
              </a:lnSpc>
              <a:buFont typeface="Arial"/>
              <a:buChar char="•"/>
            </a:pPr>
            <a:r>
              <a:rPr lang="en-US" sz="1703" spc="85">
                <a:solidFill>
                  <a:srgbClr val="000000"/>
                </a:solidFill>
                <a:latin typeface="Canva Sans"/>
                <a:ea typeface="Canva Sans"/>
                <a:cs typeface="Canva Sans"/>
                <a:sym typeface="Canva Sans"/>
              </a:rPr>
              <a:t>Tầng 3: Khoa Sản phòng sanh, Khoa Sản.</a:t>
            </a:r>
          </a:p>
          <a:p>
            <a:pPr algn="just">
              <a:lnSpc>
                <a:spcPts val="2811"/>
              </a:lnSpc>
            </a:pPr>
            <a:endParaRPr lang="en-US" sz="1703" spc="85">
              <a:solidFill>
                <a:srgbClr val="000000"/>
              </a:solidFill>
              <a:latin typeface="Canva Sans"/>
              <a:ea typeface="Canva Sans"/>
              <a:cs typeface="Canva Sans"/>
              <a:sym typeface="Canva Sans"/>
            </a:endParaRPr>
          </a:p>
        </p:txBody>
      </p:sp>
      <p:sp>
        <p:nvSpPr>
          <p:cNvPr id="16" name="TextBox 16"/>
          <p:cNvSpPr txBox="1"/>
          <p:nvPr/>
        </p:nvSpPr>
        <p:spPr>
          <a:xfrm>
            <a:off x="1375560" y="7052240"/>
            <a:ext cx="3278386" cy="340112"/>
          </a:xfrm>
          <a:prstGeom prst="rect">
            <a:avLst/>
          </a:prstGeom>
        </p:spPr>
        <p:txBody>
          <a:bodyPr lIns="0" tIns="0" rIns="0" bIns="0" rtlCol="0" anchor="t">
            <a:spAutoFit/>
          </a:bodyPr>
          <a:lstStyle/>
          <a:p>
            <a:pPr algn="ctr">
              <a:lnSpc>
                <a:spcPts val="2778"/>
              </a:lnSpc>
              <a:spcBef>
                <a:spcPct val="0"/>
              </a:spcBef>
            </a:pPr>
            <a:r>
              <a:rPr lang="en-US" sz="1984" i="1">
                <a:solidFill>
                  <a:srgbClr val="000000"/>
                </a:solidFill>
                <a:latin typeface="Canva Sans Italics"/>
                <a:ea typeface="Canva Sans Italics"/>
                <a:cs typeface="Canva Sans Italics"/>
                <a:sym typeface="Canva Sans Italics"/>
              </a:rPr>
              <a:t>Sơ đồ phòng ban Tầng  trệt</a:t>
            </a:r>
          </a:p>
        </p:txBody>
      </p:sp>
      <p:sp>
        <p:nvSpPr>
          <p:cNvPr id="17" name="TextBox 17"/>
          <p:cNvSpPr txBox="1"/>
          <p:nvPr/>
        </p:nvSpPr>
        <p:spPr>
          <a:xfrm>
            <a:off x="7308048" y="7062996"/>
            <a:ext cx="2886174" cy="692537"/>
          </a:xfrm>
          <a:prstGeom prst="rect">
            <a:avLst/>
          </a:prstGeom>
        </p:spPr>
        <p:txBody>
          <a:bodyPr lIns="0" tIns="0" rIns="0" bIns="0" rtlCol="0" anchor="t">
            <a:spAutoFit/>
          </a:bodyPr>
          <a:lstStyle/>
          <a:p>
            <a:pPr algn="ctr">
              <a:lnSpc>
                <a:spcPts val="2778"/>
              </a:lnSpc>
            </a:pPr>
            <a:r>
              <a:rPr lang="en-US" sz="1984">
                <a:solidFill>
                  <a:srgbClr val="000000"/>
                </a:solidFill>
                <a:latin typeface="Canva Sans"/>
                <a:ea typeface="Canva Sans"/>
                <a:cs typeface="Canva Sans"/>
                <a:sym typeface="Canva Sans"/>
              </a:rPr>
              <a:t>Sơ đồ phòng ban Tầng 2</a:t>
            </a:r>
          </a:p>
          <a:p>
            <a:pPr algn="ctr">
              <a:lnSpc>
                <a:spcPts val="2778"/>
              </a:lnSpc>
              <a:spcBef>
                <a:spcPct val="0"/>
              </a:spcBef>
            </a:pPr>
            <a:endParaRPr lang="en-US" sz="1984">
              <a:solidFill>
                <a:srgbClr val="000000"/>
              </a:solidFill>
              <a:latin typeface="Canva Sans"/>
              <a:ea typeface="Canva Sans"/>
              <a:cs typeface="Canva Sans"/>
              <a:sym typeface="Canva Sans"/>
            </a:endParaRPr>
          </a:p>
        </p:txBody>
      </p:sp>
      <p:sp>
        <p:nvSpPr>
          <p:cNvPr id="18" name="TextBox 18"/>
          <p:cNvSpPr txBox="1"/>
          <p:nvPr/>
        </p:nvSpPr>
        <p:spPr>
          <a:xfrm>
            <a:off x="13127665" y="6914120"/>
            <a:ext cx="2894013" cy="692537"/>
          </a:xfrm>
          <a:prstGeom prst="rect">
            <a:avLst/>
          </a:prstGeom>
        </p:spPr>
        <p:txBody>
          <a:bodyPr lIns="0" tIns="0" rIns="0" bIns="0" rtlCol="0" anchor="t">
            <a:spAutoFit/>
          </a:bodyPr>
          <a:lstStyle/>
          <a:p>
            <a:pPr algn="ctr">
              <a:lnSpc>
                <a:spcPts val="2778"/>
              </a:lnSpc>
            </a:pPr>
            <a:r>
              <a:rPr lang="en-US" sz="1984">
                <a:solidFill>
                  <a:srgbClr val="000000"/>
                </a:solidFill>
                <a:latin typeface="Canva Sans"/>
                <a:ea typeface="Canva Sans"/>
                <a:cs typeface="Canva Sans"/>
                <a:sym typeface="Canva Sans"/>
              </a:rPr>
              <a:t>Sơ đồ phòng ban Tầng 3</a:t>
            </a:r>
          </a:p>
          <a:p>
            <a:pPr algn="ctr">
              <a:lnSpc>
                <a:spcPts val="2778"/>
              </a:lnSpc>
              <a:spcBef>
                <a:spcPct val="0"/>
              </a:spcBef>
            </a:pPr>
            <a:endParaRPr lang="en-US" sz="1984">
              <a:solidFill>
                <a:srgbClr val="000000"/>
              </a:solidFill>
              <a:latin typeface="Canva Sans"/>
              <a:ea typeface="Canva Sans"/>
              <a:cs typeface="Canva Sans"/>
              <a:sym typeface="Canva Sans"/>
            </a:endParaRPr>
          </a:p>
        </p:txBody>
      </p:sp>
    </p:spTree>
  </p:cSld>
  <p:clrMapOvr>
    <a:masterClrMapping/>
  </p:clrMapOvr>
  <mc:AlternateContent xmlns:mc="http://schemas.openxmlformats.org/markup-compatibility/2006">
    <mc:Choice xmlns:p159="http://schemas.microsoft.com/office/powerpoint/2015/09/main" Requires="p159">
      <p:transition spd="slow" p14:dur="2000">
        <p159:morph option="byObject"/>
      </p:transition>
    </mc:Choice>
    <mc:Fallback>
      <p:transition spd="slow">
        <p:fade/>
      </p:transition>
    </mc:Fallback>
  </mc:AlternateContent>
  <p:timing/>
</p:sld>
</file>

<file path=ppt/slides/slide8.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bg>
      <p:bgPr>
        <a:solidFill>
          <a:srgbClr val="FFF8ED"/>
        </a:solidFill>
        <a:effectLst/>
      </p:bgPr>
    </p:bg>
    <p:spTree>
      <p:nvGrpSpPr>
        <p:cNvPr id="1" name=""/>
        <p:cNvGrpSpPr/>
        <p:nvPr/>
      </p:nvGrpSpPr>
      <p:grpSpPr>
        <a:xfrm>
          <a:off x="0" y="0"/>
          <a:ext cx="0" cy="0"/>
        </a:xfrm>
      </p:grpSpPr>
      <p:sp>
        <p:nvSpPr>
          <p:cNvPr id="2" name="Freeform 2"/>
          <p:cNvSpPr/>
          <p:nvPr/>
        </p:nvSpPr>
        <p:spPr>
          <a:xfrm>
            <a:off x="3959651" y="4510876"/>
            <a:ext cx="4452548" cy="3440605"/>
          </a:xfrm>
          <a:custGeom>
            <a:rect l="l" t="t" r="r" b="b"/>
            <a:pathLst>
              <a:path w="4452548" h="3440604">
                <a:moveTo>
                  <a:pt x="0" y="0"/>
                </a:moveTo>
                <a:lnTo>
                  <a:pt x="4452548" y="0"/>
                </a:lnTo>
                <a:lnTo>
                  <a:pt x="4452548" y="3440605"/>
                </a:lnTo>
                <a:lnTo>
                  <a:pt x="0" y="344060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2416050" y="4056295"/>
            <a:ext cx="4245798" cy="1549716"/>
          </a:xfrm>
          <a:custGeom>
            <a:rect l="l" t="t" r="r" b="b"/>
            <a:pathLst>
              <a:path w="4245798" h="1549716">
                <a:moveTo>
                  <a:pt x="0" y="0"/>
                </a:moveTo>
                <a:lnTo>
                  <a:pt x="4245798" y="0"/>
                </a:lnTo>
                <a:lnTo>
                  <a:pt x="4245798" y="1549717"/>
                </a:lnTo>
                <a:lnTo>
                  <a:pt x="0" y="154971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a:off x="15037522" y="4993690"/>
            <a:ext cx="4245798" cy="1549716"/>
          </a:xfrm>
          <a:custGeom>
            <a:rect l="l" t="t" r="r" b="b"/>
            <a:pathLst>
              <a:path w="4245798" h="1549716">
                <a:moveTo>
                  <a:pt x="0" y="0"/>
                </a:moveTo>
                <a:lnTo>
                  <a:pt x="4245798" y="0"/>
                </a:lnTo>
                <a:lnTo>
                  <a:pt x="4245798" y="1549716"/>
                </a:lnTo>
                <a:lnTo>
                  <a:pt x="0" y="1549716"/>
                </a:lnTo>
                <a:lnTo>
                  <a:pt x="0" y="0"/>
                </a:lnTo>
                <a:close/>
              </a:path>
            </a:pathLst>
          </a:custGeom>
          <a:blipFill>
            <a:blip r:embed="rId4">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Freeform 5"/>
          <p:cNvSpPr/>
          <p:nvPr/>
        </p:nvSpPr>
        <p:spPr>
          <a:xfrm>
            <a:off x="2456977" y="4048246"/>
            <a:ext cx="1257673" cy="1257673"/>
          </a:xfrm>
          <a:custGeom>
            <a:rect l="l" t="t" r="r" b="b"/>
            <a:pathLst>
              <a:path w="1257673" h="1257673">
                <a:moveTo>
                  <a:pt x="0" y="0"/>
                </a:moveTo>
                <a:lnTo>
                  <a:pt x="1257672" y="0"/>
                </a:lnTo>
                <a:lnTo>
                  <a:pt x="1257672" y="1257672"/>
                </a:lnTo>
                <a:lnTo>
                  <a:pt x="0" y="125767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6" name="Freeform 6"/>
          <p:cNvSpPr/>
          <p:nvPr/>
        </p:nvSpPr>
        <p:spPr>
          <a:xfrm>
            <a:off x="15272558" y="4510876"/>
            <a:ext cx="1257673" cy="1257673"/>
          </a:xfrm>
          <a:custGeom>
            <a:rect l="l" t="t" r="r" b="b"/>
            <a:pathLst>
              <a:path w="1257673" h="1257673">
                <a:moveTo>
                  <a:pt x="0" y="0"/>
                </a:moveTo>
                <a:lnTo>
                  <a:pt x="1257673" y="0"/>
                </a:lnTo>
                <a:lnTo>
                  <a:pt x="1257673" y="1257672"/>
                </a:lnTo>
                <a:lnTo>
                  <a:pt x="0" y="1257672"/>
                </a:lnTo>
                <a:lnTo>
                  <a:pt x="0" y="0"/>
                </a:lnTo>
                <a:close/>
              </a:path>
            </a:pathLst>
          </a:custGeom>
          <a:blipFill>
            <a:blip r:embed="rId7">
              <a:extLst>
                <a:ext uri="{96DAC541-7B7A-43D3-8B79-37D633B846F1}">
                  <asvg:svgBlip xmlns:asvg="http://schemas.microsoft.com/office/drawing/2016/SVG/main" r:embed="rId9"/>
                </a:ext>
              </a:extLst>
            </a:blip>
            <a:stretch>
              <a:fillRect/>
            </a:stretch>
          </a:blipFill>
        </p:spPr>
        <p:txBody>
          <a:bodyPr/>
          <a:lstStyle/>
          <a:p>
            <a:endParaRPr lang="en-US"/>
          </a:p>
        </p:txBody>
      </p:sp>
      <p:sp>
        <p:nvSpPr>
          <p:cNvPr id="7" name="Freeform 7"/>
          <p:cNvSpPr/>
          <p:nvPr/>
        </p:nvSpPr>
        <p:spPr>
          <a:xfrm>
            <a:off x="1506500" y="2620592"/>
            <a:ext cx="950477" cy="950477"/>
          </a:xfrm>
          <a:custGeom>
            <a:rect l="l" t="t" r="r" b="b"/>
            <a:pathLst>
              <a:path w="950477" h="950477">
                <a:moveTo>
                  <a:pt x="0" y="0"/>
                </a:moveTo>
                <a:lnTo>
                  <a:pt x="950477" y="0"/>
                </a:lnTo>
                <a:lnTo>
                  <a:pt x="950477" y="950477"/>
                </a:lnTo>
                <a:lnTo>
                  <a:pt x="0" y="950477"/>
                </a:lnTo>
                <a:lnTo>
                  <a:pt x="0" y="0"/>
                </a:lnTo>
                <a:close/>
              </a:path>
            </a:pathLst>
          </a:custGeom>
          <a:blipFill>
            <a:blip r:embed="rId7">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8" name="Freeform 8"/>
          <p:cNvSpPr/>
          <p:nvPr/>
        </p:nvSpPr>
        <p:spPr>
          <a:xfrm>
            <a:off x="16308823" y="3743594"/>
            <a:ext cx="950477" cy="950477"/>
          </a:xfrm>
          <a:custGeom>
            <a:rect l="l" t="t" r="r" b="b"/>
            <a:pathLst>
              <a:path w="950477" h="950477">
                <a:moveTo>
                  <a:pt x="0" y="0"/>
                </a:moveTo>
                <a:lnTo>
                  <a:pt x="950477" y="0"/>
                </a:lnTo>
                <a:lnTo>
                  <a:pt x="950477" y="950476"/>
                </a:lnTo>
                <a:lnTo>
                  <a:pt x="0" y="950476"/>
                </a:lnTo>
                <a:lnTo>
                  <a:pt x="0" y="0"/>
                </a:lnTo>
                <a:close/>
              </a:path>
            </a:pathLst>
          </a:custGeom>
          <a:blipFill>
            <a:blip r:embed="rId7">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9" name="Freeform 9"/>
          <p:cNvSpPr/>
          <p:nvPr/>
        </p:nvSpPr>
        <p:spPr>
          <a:xfrm>
            <a:off x="-2597794" y="8023691"/>
            <a:ext cx="4579532" cy="4579532"/>
          </a:xfrm>
          <a:custGeom>
            <a:rect l="l" t="t" r="r" b="b"/>
            <a:pathLst>
              <a:path w="4579532" h="4579532">
                <a:moveTo>
                  <a:pt x="0" y="0"/>
                </a:moveTo>
                <a:lnTo>
                  <a:pt x="4579532" y="0"/>
                </a:lnTo>
                <a:lnTo>
                  <a:pt x="4579532" y="4579532"/>
                </a:lnTo>
                <a:lnTo>
                  <a:pt x="0" y="4579532"/>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10" name="Freeform 10"/>
          <p:cNvSpPr/>
          <p:nvPr/>
        </p:nvSpPr>
        <p:spPr>
          <a:xfrm>
            <a:off x="15998234" y="-2289766"/>
            <a:ext cx="4579532" cy="4579532"/>
          </a:xfrm>
          <a:custGeom>
            <a:rect l="l" t="t" r="r" b="b"/>
            <a:pathLst>
              <a:path w="4579532" h="4579532">
                <a:moveTo>
                  <a:pt x="0" y="0"/>
                </a:moveTo>
                <a:lnTo>
                  <a:pt x="4579532" y="0"/>
                </a:lnTo>
                <a:lnTo>
                  <a:pt x="4579532" y="4579532"/>
                </a:lnTo>
                <a:lnTo>
                  <a:pt x="0" y="4579532"/>
                </a:lnTo>
                <a:lnTo>
                  <a:pt x="0" y="0"/>
                </a:lnTo>
                <a:close/>
              </a:path>
            </a:pathLst>
          </a:custGeom>
          <a:blipFill>
            <a:blip r:embed="rId12">
              <a:extLst>
                <a:ext uri="{96DAC541-7B7A-43D3-8B79-37D633B846F1}">
                  <asvg:svgBlip xmlns:asvg="http://schemas.microsoft.com/office/drawing/2016/SVG/main" r:embed="rId14"/>
                </a:ext>
              </a:extLst>
            </a:blip>
            <a:stretch>
              <a:fillRect/>
            </a:stretch>
          </a:blipFill>
        </p:spPr>
        <p:txBody>
          <a:bodyPr/>
          <a:lstStyle/>
          <a:p>
            <a:endParaRPr lang="en-US"/>
          </a:p>
        </p:txBody>
      </p:sp>
      <p:sp>
        <p:nvSpPr>
          <p:cNvPr id="11" name="Freeform 11"/>
          <p:cNvSpPr/>
          <p:nvPr/>
        </p:nvSpPr>
        <p:spPr>
          <a:xfrm>
            <a:off x="16258835" y="8587470"/>
            <a:ext cx="1803173" cy="2153042"/>
          </a:xfrm>
          <a:custGeom>
            <a:rect l="l" t="t" r="r" b="b"/>
            <a:pathLst>
              <a:path w="1803173" h="2153042">
                <a:moveTo>
                  <a:pt x="0" y="0"/>
                </a:moveTo>
                <a:lnTo>
                  <a:pt x="1803173" y="0"/>
                </a:lnTo>
                <a:lnTo>
                  <a:pt x="1803173" y="2153042"/>
                </a:lnTo>
                <a:lnTo>
                  <a:pt x="0" y="2153042"/>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en-US"/>
          </a:p>
        </p:txBody>
      </p:sp>
      <p:sp>
        <p:nvSpPr>
          <p:cNvPr id="12" name="Freeform 12"/>
          <p:cNvSpPr/>
          <p:nvPr/>
        </p:nvSpPr>
        <p:spPr>
          <a:xfrm>
            <a:off x="1829748" y="7951481"/>
            <a:ext cx="1602095" cy="1602095"/>
          </a:xfrm>
          <a:custGeom>
            <a:rect l="l" t="t" r="r" b="b"/>
            <a:pathLst>
              <a:path w="1602095" h="1602095">
                <a:moveTo>
                  <a:pt x="0" y="0"/>
                </a:moveTo>
                <a:lnTo>
                  <a:pt x="1602095" y="0"/>
                </a:lnTo>
                <a:lnTo>
                  <a:pt x="1602095" y="1602095"/>
                </a:lnTo>
                <a:lnTo>
                  <a:pt x="0" y="1602095"/>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en-US"/>
          </a:p>
        </p:txBody>
      </p:sp>
      <p:sp>
        <p:nvSpPr>
          <p:cNvPr id="13" name="Freeform 13"/>
          <p:cNvSpPr/>
          <p:nvPr/>
        </p:nvSpPr>
        <p:spPr>
          <a:xfrm>
            <a:off x="15457787" y="404007"/>
            <a:ext cx="1602095" cy="1602095"/>
          </a:xfrm>
          <a:custGeom>
            <a:rect l="l" t="t" r="r" b="b"/>
            <a:pathLst>
              <a:path w="1602095" h="1602095">
                <a:moveTo>
                  <a:pt x="0" y="0"/>
                </a:moveTo>
                <a:lnTo>
                  <a:pt x="1602096" y="0"/>
                </a:lnTo>
                <a:lnTo>
                  <a:pt x="1602096" y="1602095"/>
                </a:lnTo>
                <a:lnTo>
                  <a:pt x="0" y="1602095"/>
                </a:lnTo>
                <a:lnTo>
                  <a:pt x="0" y="0"/>
                </a:lnTo>
                <a:close/>
              </a:path>
            </a:pathLst>
          </a:custGeom>
          <a:blipFill>
            <a:blip r:embed="rId17">
              <a:extLst>
                <a:ext uri="{96DAC541-7B7A-43D3-8B79-37D633B846F1}">
                  <asvg:svgBlip xmlns:asvg="http://schemas.microsoft.com/office/drawing/2016/SVG/main" r:embed="rId19"/>
                </a:ext>
              </a:extLst>
            </a:blip>
            <a:stretch>
              <a:fillRect/>
            </a:stretch>
          </a:blipFill>
        </p:spPr>
        <p:txBody>
          <a:bodyPr/>
          <a:lstStyle/>
          <a:p>
            <a:endParaRPr lang="en-US"/>
          </a:p>
        </p:txBody>
      </p:sp>
      <p:sp>
        <p:nvSpPr>
          <p:cNvPr id="14" name="Freeform 14"/>
          <p:cNvSpPr/>
          <p:nvPr/>
        </p:nvSpPr>
        <p:spPr>
          <a:xfrm>
            <a:off x="463957" y="-2108698"/>
            <a:ext cx="858965" cy="4114800"/>
          </a:xfrm>
          <a:custGeom>
            <a:rect l="l" t="t" r="r" b="b"/>
            <a:pathLst>
              <a:path w="858965" h="4114800">
                <a:moveTo>
                  <a:pt x="0" y="0"/>
                </a:moveTo>
                <a:lnTo>
                  <a:pt x="858964" y="0"/>
                </a:lnTo>
                <a:lnTo>
                  <a:pt x="858964" y="4114800"/>
                </a:lnTo>
                <a:lnTo>
                  <a:pt x="0" y="4114800"/>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txBody>
          <a:bodyPr/>
          <a:lstStyle/>
          <a:p>
            <a:endParaRPr lang="en-US"/>
          </a:p>
        </p:txBody>
      </p:sp>
      <p:sp>
        <p:nvSpPr>
          <p:cNvPr id="15" name="Freeform 15"/>
          <p:cNvSpPr/>
          <p:nvPr/>
        </p:nvSpPr>
        <p:spPr>
          <a:xfrm>
            <a:off x="1290816" y="-2108698"/>
            <a:ext cx="858965" cy="4114800"/>
          </a:xfrm>
          <a:custGeom>
            <a:rect l="l" t="t" r="r" b="b"/>
            <a:pathLst>
              <a:path w="858965" h="4114800">
                <a:moveTo>
                  <a:pt x="0" y="0"/>
                </a:moveTo>
                <a:lnTo>
                  <a:pt x="858965" y="0"/>
                </a:lnTo>
                <a:lnTo>
                  <a:pt x="858965" y="4114800"/>
                </a:lnTo>
                <a:lnTo>
                  <a:pt x="0" y="4114800"/>
                </a:lnTo>
                <a:lnTo>
                  <a:pt x="0" y="0"/>
                </a:lnTo>
                <a:close/>
              </a:path>
            </a:pathLst>
          </a:custGeom>
          <a:blipFill>
            <a:blip r:embed="rId20">
              <a:extLst>
                <a:ext uri="{96DAC541-7B7A-43D3-8B79-37D633B846F1}">
                  <asvg:svgBlip xmlns:asvg="http://schemas.microsoft.com/office/drawing/2016/SVG/main" r:embed="rId22"/>
                </a:ext>
              </a:extLst>
            </a:blip>
            <a:stretch>
              <a:fillRect/>
            </a:stretch>
          </a:blipFill>
        </p:spPr>
        <p:txBody>
          <a:bodyPr/>
          <a:lstStyle/>
          <a:p>
            <a:endParaRPr lang="en-US"/>
          </a:p>
        </p:txBody>
      </p:sp>
      <p:sp>
        <p:nvSpPr>
          <p:cNvPr id="16" name="Freeform 16"/>
          <p:cNvSpPr/>
          <p:nvPr/>
        </p:nvSpPr>
        <p:spPr>
          <a:xfrm>
            <a:off x="11370866" y="3812243"/>
            <a:ext cx="3336390" cy="3912611"/>
          </a:xfrm>
          <a:custGeom>
            <a:rect l="l" t="t" r="r" b="b"/>
            <a:pathLst>
              <a:path w="3336390" h="3912610">
                <a:moveTo>
                  <a:pt x="0" y="0"/>
                </a:moveTo>
                <a:lnTo>
                  <a:pt x="3336390" y="0"/>
                </a:lnTo>
                <a:lnTo>
                  <a:pt x="3336390" y="3912611"/>
                </a:lnTo>
                <a:lnTo>
                  <a:pt x="0" y="3912611"/>
                </a:lnTo>
                <a:lnTo>
                  <a:pt x="0" y="0"/>
                </a:lnTo>
                <a:close/>
              </a:path>
            </a:pathLst>
          </a:custGeom>
          <a:blipFill>
            <a:blip r:embed="rId23">
              <a:extLst>
                <a:ext uri="{96DAC541-7B7A-43D3-8B79-37D633B846F1}">
                  <asvg:svgBlip xmlns:asvg="http://schemas.microsoft.com/office/drawing/2016/SVG/main" r:embed="rId24"/>
                </a:ext>
              </a:extLst>
            </a:blip>
            <a:stretch>
              <a:fillRect/>
            </a:stretch>
          </a:blipFill>
        </p:spPr>
        <p:txBody>
          <a:bodyPr/>
          <a:lstStyle/>
          <a:p>
            <a:endParaRPr lang="en-US"/>
          </a:p>
        </p:txBody>
      </p:sp>
      <p:sp>
        <p:nvSpPr>
          <p:cNvPr id="17" name="Freeform 17"/>
          <p:cNvSpPr/>
          <p:nvPr/>
        </p:nvSpPr>
        <p:spPr>
          <a:xfrm>
            <a:off x="-3450591" y="-2853740"/>
            <a:ext cx="23147082" cy="17244575"/>
          </a:xfrm>
          <a:custGeom>
            <a:rect l="l" t="t" r="r" b="b"/>
            <a:pathLst>
              <a:path w="23147082" h="17244576">
                <a:moveTo>
                  <a:pt x="0" y="0"/>
                </a:moveTo>
                <a:lnTo>
                  <a:pt x="23147082" y="0"/>
                </a:lnTo>
                <a:lnTo>
                  <a:pt x="23147082" y="17244576"/>
                </a:lnTo>
                <a:lnTo>
                  <a:pt x="0" y="17244576"/>
                </a:lnTo>
                <a:lnTo>
                  <a:pt x="0" y="0"/>
                </a:lnTo>
                <a:close/>
              </a:path>
            </a:pathLst>
          </a:custGeom>
          <a:blipFill>
            <a:blip r:embed="rId25">
              <a:alphaModFix amt="17000"/>
              <a:extLst>
                <a:ext uri="{96DAC541-7B7A-43D3-8B79-37D633B846F1}">
                  <asvg:svgBlip xmlns:asvg="http://schemas.microsoft.com/office/drawing/2016/SVG/main" r:embed="rId26"/>
                </a:ext>
              </a:extLst>
            </a:blip>
            <a:stretch>
              <a:fillRect/>
            </a:stretch>
          </a:blipFill>
        </p:spPr>
        <p:txBody>
          <a:bodyPr/>
          <a:lstStyle/>
          <a:p>
            <a:endParaRPr lang="en-US"/>
          </a:p>
        </p:txBody>
      </p:sp>
      <p:sp>
        <p:nvSpPr>
          <p:cNvPr id="18" name="TextBox 18"/>
          <p:cNvSpPr txBox="1"/>
          <p:nvPr/>
        </p:nvSpPr>
        <p:spPr>
          <a:xfrm>
            <a:off x="3580744" y="518001"/>
            <a:ext cx="11126513" cy="2814277"/>
          </a:xfrm>
          <a:prstGeom prst="rect">
            <a:avLst/>
          </a:prstGeom>
        </p:spPr>
        <p:txBody>
          <a:bodyPr lIns="0" tIns="0" rIns="0" bIns="0" rtlCol="0" anchor="t">
            <a:spAutoFit/>
          </a:bodyPr>
          <a:lstStyle/>
          <a:p>
            <a:pPr algn="ctr">
              <a:lnSpc>
                <a:spcPts val="11307"/>
              </a:lnSpc>
              <a:spcBef>
                <a:spcPct val="0"/>
              </a:spcBef>
            </a:pPr>
            <a:r>
              <a:rPr lang="en-US" sz="8076">
                <a:solidFill>
                  <a:srgbClr val="000000"/>
                </a:solidFill>
                <a:latin typeface="Times New Roman" panose="02020603050405020304" pitchFamily="18" charset="0"/>
                <a:ea typeface="Canva Sans"/>
                <a:cs typeface="Times New Roman" panose="02020603050405020304" pitchFamily="18" charset="0"/>
                <a:sym typeface="Canva Sans"/>
              </a:rPr>
              <a:t>TÍNH TOÁN SỐ LƯỢNG THIẾT BỊ</a:t>
            </a:r>
          </a:p>
        </p:txBody>
      </p:sp>
      <p:sp>
        <p:nvSpPr>
          <p:cNvPr id="19" name="TextBox 19"/>
          <p:cNvSpPr txBox="1"/>
          <p:nvPr/>
        </p:nvSpPr>
        <p:spPr>
          <a:xfrm>
            <a:off x="4368986" y="8539845"/>
            <a:ext cx="9550028" cy="422275"/>
          </a:xfrm>
          <a:prstGeom prst="rect">
            <a:avLst/>
          </a:prstGeom>
        </p:spPr>
        <p:txBody>
          <a:bodyPr lIns="0" tIns="0" rIns="0" bIns="0" rtlCol="0" anchor="t">
            <a:spAutoFit/>
          </a:bodyPr>
          <a:lstStyle/>
          <a:p>
            <a:pPr algn="ctr">
              <a:lnSpc>
                <a:spcPts val="3499"/>
              </a:lnSpc>
              <a:spcBef>
                <a:spcPct val="0"/>
              </a:spcBef>
            </a:pPr>
            <a:r>
              <a:rPr lang="en-US" sz="2499" spc="124">
                <a:solidFill>
                  <a:srgbClr val="000000"/>
                </a:solidFill>
                <a:latin typeface="Canva Sans"/>
                <a:ea typeface="Canva Sans"/>
                <a:cs typeface="Canva Sans"/>
                <a:sym typeface="Canva Sans"/>
              </a:rPr>
              <a:t>Bao gồm các thiết bị Mạng, thiết bị y tế,...</a:t>
            </a:r>
          </a:p>
        </p:txBody>
      </p:sp>
    </p:spTree>
  </p:cSld>
  <p:clrMapOvr>
    <a:masterClrMapping/>
  </p:clrMapOvr>
  <mc:AlternateContent xmlns:mc="http://schemas.openxmlformats.org/markup-compatibility/2006">
    <mc:Choice xmlns:p159="http://schemas.microsoft.com/office/powerpoint/2015/09/main" Requires="p159">
      <p:transition spd="slow" p14:dur="2000">
        <p159:morph option="byObject"/>
      </p:transition>
    </mc:Choice>
    <mc:Fallback>
      <p:transition spd="slow">
        <p:fade/>
      </p:transition>
    </mc:Fallback>
  </mc:AlternateContent>
  <p:timing/>
</p:sld>
</file>

<file path=ppt/slides/slide9.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bg>
      <p:bgPr>
        <a:solidFill>
          <a:srgbClr val="FFF8ED"/>
        </a:solidFill>
        <a:effectLst/>
      </p:bgPr>
    </p:bg>
    <p:spTree>
      <p:nvGrpSpPr>
        <p:cNvPr id="1" name=""/>
        <p:cNvGrpSpPr/>
        <p:nvPr/>
      </p:nvGrpSpPr>
      <p:grpSpPr>
        <a:xfrm>
          <a:off x="0" y="0"/>
          <a:ext cx="0" cy="0"/>
        </a:xfrm>
      </p:grpSpPr>
      <p:sp>
        <p:nvSpPr>
          <p:cNvPr id="2" name="Freeform 2"/>
          <p:cNvSpPr/>
          <p:nvPr/>
        </p:nvSpPr>
        <p:spPr>
          <a:xfrm>
            <a:off x="-1359797" y="3190464"/>
            <a:ext cx="2719593" cy="1754138"/>
          </a:xfrm>
          <a:custGeom>
            <a:rect l="l" t="t" r="r" b="b"/>
            <a:pathLst>
              <a:path w="2719593" h="1754138">
                <a:moveTo>
                  <a:pt x="0" y="0"/>
                </a:moveTo>
                <a:lnTo>
                  <a:pt x="2719594" y="0"/>
                </a:lnTo>
                <a:lnTo>
                  <a:pt x="2719594" y="1754138"/>
                </a:lnTo>
                <a:lnTo>
                  <a:pt x="0" y="175413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16923614" y="4944602"/>
            <a:ext cx="2719593" cy="1754138"/>
          </a:xfrm>
          <a:custGeom>
            <a:rect l="l" t="t" r="r" b="b"/>
            <a:pathLst>
              <a:path w="2719593" h="1754138">
                <a:moveTo>
                  <a:pt x="0" y="0"/>
                </a:moveTo>
                <a:lnTo>
                  <a:pt x="2719594" y="0"/>
                </a:lnTo>
                <a:lnTo>
                  <a:pt x="2719594" y="1754138"/>
                </a:lnTo>
                <a:lnTo>
                  <a:pt x="0" y="1754138"/>
                </a:lnTo>
                <a:lnTo>
                  <a:pt x="0" y="0"/>
                </a:lnTo>
                <a:close/>
              </a:path>
            </a:pathLst>
          </a:custGeom>
          <a:blipFill>
            <a:blip r:embed="rId2">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16284449" y="5778343"/>
            <a:ext cx="1278328" cy="920396"/>
          </a:xfrm>
          <a:custGeom>
            <a:rect l="l" t="t" r="r" b="b"/>
            <a:pathLst>
              <a:path w="1278328" h="920396">
                <a:moveTo>
                  <a:pt x="0" y="0"/>
                </a:moveTo>
                <a:lnTo>
                  <a:pt x="1278328" y="0"/>
                </a:lnTo>
                <a:lnTo>
                  <a:pt x="1278328" y="920397"/>
                </a:lnTo>
                <a:lnTo>
                  <a:pt x="0" y="92039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Freeform 5"/>
          <p:cNvSpPr/>
          <p:nvPr/>
        </p:nvSpPr>
        <p:spPr>
          <a:xfrm>
            <a:off x="720633" y="4024206"/>
            <a:ext cx="1278328" cy="920396"/>
          </a:xfrm>
          <a:custGeom>
            <a:rect l="l" t="t" r="r" b="b"/>
            <a:pathLst>
              <a:path w="1278328" h="920396">
                <a:moveTo>
                  <a:pt x="0" y="0"/>
                </a:moveTo>
                <a:lnTo>
                  <a:pt x="1278328" y="0"/>
                </a:lnTo>
                <a:lnTo>
                  <a:pt x="1278328" y="920396"/>
                </a:lnTo>
                <a:lnTo>
                  <a:pt x="0" y="920396"/>
                </a:lnTo>
                <a:lnTo>
                  <a:pt x="0" y="0"/>
                </a:lnTo>
                <a:close/>
              </a:path>
            </a:pathLst>
          </a:custGeom>
          <a:blipFill>
            <a:blip r:embed="rId5">
              <a:extLst>
                <a:ext uri="{96DAC541-7B7A-43D3-8B79-37D633B846F1}">
                  <asvg:svgBlip xmlns:asvg="http://schemas.microsoft.com/office/drawing/2016/SVG/main" r:embed="rId7"/>
                </a:ext>
              </a:extLst>
            </a:blip>
            <a:stretch>
              <a:fillRect/>
            </a:stretch>
          </a:blipFill>
        </p:spPr>
        <p:txBody>
          <a:bodyPr/>
          <a:lstStyle/>
          <a:p>
            <a:endParaRPr lang="en-US"/>
          </a:p>
        </p:txBody>
      </p:sp>
      <p:sp>
        <p:nvSpPr>
          <p:cNvPr id="6" name="Freeform 6"/>
          <p:cNvSpPr/>
          <p:nvPr/>
        </p:nvSpPr>
        <p:spPr>
          <a:xfrm>
            <a:off x="16623258" y="-1870317"/>
            <a:ext cx="3812111" cy="3740634"/>
          </a:xfrm>
          <a:custGeom>
            <a:rect l="l" t="t" r="r" b="b"/>
            <a:pathLst>
              <a:path w="3812111" h="3740634">
                <a:moveTo>
                  <a:pt x="0" y="0"/>
                </a:moveTo>
                <a:lnTo>
                  <a:pt x="3812111" y="0"/>
                </a:lnTo>
                <a:lnTo>
                  <a:pt x="3812111" y="3740634"/>
                </a:lnTo>
                <a:lnTo>
                  <a:pt x="0" y="374063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7" name="Freeform 7"/>
          <p:cNvSpPr/>
          <p:nvPr/>
        </p:nvSpPr>
        <p:spPr>
          <a:xfrm>
            <a:off x="-2068898" y="8023691"/>
            <a:ext cx="3812111" cy="3740634"/>
          </a:xfrm>
          <a:custGeom>
            <a:rect l="l" t="t" r="r" b="b"/>
            <a:pathLst>
              <a:path w="3812111" h="3740634">
                <a:moveTo>
                  <a:pt x="0" y="0"/>
                </a:moveTo>
                <a:lnTo>
                  <a:pt x="3812111" y="0"/>
                </a:lnTo>
                <a:lnTo>
                  <a:pt x="3812111" y="3740634"/>
                </a:lnTo>
                <a:lnTo>
                  <a:pt x="0" y="3740634"/>
                </a:lnTo>
                <a:lnTo>
                  <a:pt x="0" y="0"/>
                </a:lnTo>
                <a:close/>
              </a:path>
            </a:pathLst>
          </a:custGeom>
          <a:blipFill>
            <a:blip r:embed="rId8">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8" name="Freeform 8"/>
          <p:cNvSpPr/>
          <p:nvPr/>
        </p:nvSpPr>
        <p:spPr>
          <a:xfrm>
            <a:off x="730960" y="8000627"/>
            <a:ext cx="1257673" cy="1257673"/>
          </a:xfrm>
          <a:custGeom>
            <a:rect l="l" t="t" r="r" b="b"/>
            <a:pathLst>
              <a:path w="1257673" h="1257673">
                <a:moveTo>
                  <a:pt x="0" y="0"/>
                </a:moveTo>
                <a:lnTo>
                  <a:pt x="1257673" y="0"/>
                </a:lnTo>
                <a:lnTo>
                  <a:pt x="1257673" y="1257673"/>
                </a:lnTo>
                <a:lnTo>
                  <a:pt x="0" y="1257673"/>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9" name="Freeform 9"/>
          <p:cNvSpPr/>
          <p:nvPr/>
        </p:nvSpPr>
        <p:spPr>
          <a:xfrm>
            <a:off x="16482278" y="748430"/>
            <a:ext cx="1257673" cy="1257673"/>
          </a:xfrm>
          <a:custGeom>
            <a:rect l="l" t="t" r="r" b="b"/>
            <a:pathLst>
              <a:path w="1257673" h="1257673">
                <a:moveTo>
                  <a:pt x="0" y="0"/>
                </a:moveTo>
                <a:lnTo>
                  <a:pt x="1257673" y="0"/>
                </a:lnTo>
                <a:lnTo>
                  <a:pt x="1257673" y="1257672"/>
                </a:lnTo>
                <a:lnTo>
                  <a:pt x="0" y="1257672"/>
                </a:lnTo>
                <a:lnTo>
                  <a:pt x="0" y="0"/>
                </a:lnTo>
                <a:close/>
              </a:path>
            </a:pathLst>
          </a:custGeom>
          <a:blipFill>
            <a:blip r:embed="rId11">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10" name="Freeform 10"/>
          <p:cNvSpPr/>
          <p:nvPr/>
        </p:nvSpPr>
        <p:spPr>
          <a:xfrm rot="5400000">
            <a:off x="16231969" y="8457138"/>
            <a:ext cx="2661617" cy="998106"/>
          </a:xfrm>
          <a:custGeom>
            <a:rect l="l" t="t" r="r" b="b"/>
            <a:pathLst>
              <a:path w="2661617" h="998106">
                <a:moveTo>
                  <a:pt x="0" y="0"/>
                </a:moveTo>
                <a:lnTo>
                  <a:pt x="2661617" y="0"/>
                </a:lnTo>
                <a:lnTo>
                  <a:pt x="2661617" y="998107"/>
                </a:lnTo>
                <a:lnTo>
                  <a:pt x="0" y="998107"/>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US"/>
          </a:p>
        </p:txBody>
      </p:sp>
      <p:sp>
        <p:nvSpPr>
          <p:cNvPr id="11" name="Freeform 11"/>
          <p:cNvSpPr/>
          <p:nvPr/>
        </p:nvSpPr>
        <p:spPr>
          <a:xfrm rot="5400000">
            <a:off x="-610176" y="625362"/>
            <a:ext cx="2661617" cy="998106"/>
          </a:xfrm>
          <a:custGeom>
            <a:rect l="l" t="t" r="r" b="b"/>
            <a:pathLst>
              <a:path w="2661617" h="998106">
                <a:moveTo>
                  <a:pt x="0" y="0"/>
                </a:moveTo>
                <a:lnTo>
                  <a:pt x="2661617" y="0"/>
                </a:lnTo>
                <a:lnTo>
                  <a:pt x="2661617" y="998106"/>
                </a:lnTo>
                <a:lnTo>
                  <a:pt x="0" y="998106"/>
                </a:lnTo>
                <a:lnTo>
                  <a:pt x="0" y="0"/>
                </a:lnTo>
                <a:close/>
              </a:path>
            </a:pathLst>
          </a:custGeom>
          <a:blipFill>
            <a:blip r:embed="rId14">
              <a:extLst>
                <a:ext uri="{96DAC541-7B7A-43D3-8B79-37D633B846F1}">
                  <asvg:svgBlip xmlns:asvg="http://schemas.microsoft.com/office/drawing/2016/SVG/main" r:embed="rId16"/>
                </a:ext>
              </a:extLst>
            </a:blip>
            <a:stretch>
              <a:fillRect/>
            </a:stretch>
          </a:blipFill>
        </p:spPr>
        <p:txBody>
          <a:bodyPr/>
          <a:lstStyle/>
          <a:p>
            <a:endParaRPr lang="en-US"/>
          </a:p>
        </p:txBody>
      </p:sp>
      <p:sp>
        <p:nvSpPr>
          <p:cNvPr id="12" name="Freeform 12"/>
          <p:cNvSpPr/>
          <p:nvPr/>
        </p:nvSpPr>
        <p:spPr>
          <a:xfrm>
            <a:off x="-268742" y="5504676"/>
            <a:ext cx="2414918" cy="1267832"/>
          </a:xfrm>
          <a:custGeom>
            <a:rect l="l" t="t" r="r" b="b"/>
            <a:pathLst>
              <a:path w="2414918" h="1267832">
                <a:moveTo>
                  <a:pt x="0" y="0"/>
                </a:moveTo>
                <a:lnTo>
                  <a:pt x="2414918" y="0"/>
                </a:lnTo>
                <a:lnTo>
                  <a:pt x="2414918" y="1267832"/>
                </a:lnTo>
                <a:lnTo>
                  <a:pt x="0" y="1267832"/>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en-US"/>
          </a:p>
        </p:txBody>
      </p:sp>
      <p:sp>
        <p:nvSpPr>
          <p:cNvPr id="13" name="Freeform 13"/>
          <p:cNvSpPr/>
          <p:nvPr/>
        </p:nvSpPr>
        <p:spPr>
          <a:xfrm>
            <a:off x="16355318" y="2799701"/>
            <a:ext cx="2414918" cy="1267832"/>
          </a:xfrm>
          <a:custGeom>
            <a:rect l="l" t="t" r="r" b="b"/>
            <a:pathLst>
              <a:path w="2414918" h="1267832">
                <a:moveTo>
                  <a:pt x="0" y="0"/>
                </a:moveTo>
                <a:lnTo>
                  <a:pt x="2414918" y="0"/>
                </a:lnTo>
                <a:lnTo>
                  <a:pt x="2414918" y="1267832"/>
                </a:lnTo>
                <a:lnTo>
                  <a:pt x="0" y="1267832"/>
                </a:lnTo>
                <a:lnTo>
                  <a:pt x="0" y="0"/>
                </a:lnTo>
                <a:close/>
              </a:path>
            </a:pathLst>
          </a:custGeom>
          <a:blipFill>
            <a:blip r:embed="rId17">
              <a:extLst>
                <a:ext uri="{96DAC541-7B7A-43D3-8B79-37D633B846F1}">
                  <asvg:svgBlip xmlns:asvg="http://schemas.microsoft.com/office/drawing/2016/SVG/main" r:embed="rId19"/>
                </a:ext>
              </a:extLst>
            </a:blip>
            <a:stretch>
              <a:fillRect/>
            </a:stretch>
          </a:blipFill>
        </p:spPr>
        <p:txBody>
          <a:bodyPr/>
          <a:lstStyle/>
          <a:p>
            <a:endParaRPr lang="en-US"/>
          </a:p>
        </p:txBody>
      </p:sp>
      <p:sp>
        <p:nvSpPr>
          <p:cNvPr id="14" name="Freeform 14"/>
          <p:cNvSpPr/>
          <p:nvPr/>
        </p:nvSpPr>
        <p:spPr>
          <a:xfrm>
            <a:off x="4117193" y="2006102"/>
            <a:ext cx="5026807" cy="8030334"/>
          </a:xfrm>
          <a:custGeom>
            <a:rect l="l" t="t" r="r" b="b"/>
            <a:pathLst>
              <a:path w="5026807" h="8030334">
                <a:moveTo>
                  <a:pt x="0" y="0"/>
                </a:moveTo>
                <a:lnTo>
                  <a:pt x="5026807" y="0"/>
                </a:lnTo>
                <a:lnTo>
                  <a:pt x="5026807" y="8030334"/>
                </a:lnTo>
                <a:lnTo>
                  <a:pt x="0" y="8030334"/>
                </a:lnTo>
                <a:lnTo>
                  <a:pt x="0" y="0"/>
                </a:lnTo>
                <a:close/>
              </a:path>
            </a:pathLst>
          </a:custGeom>
          <a:blipFill>
            <a:blip r:embed="rId20">
              <a:extLst>
                <a:ext uri="{28A0092B-C50C-407E-A947-70E740481C1C}">
                  <a14:useLocalDpi xmlns:a14="http://schemas.microsoft.com/office/drawing/2010/main" val="0"/>
                </a:ext>
              </a:extLst>
            </a:blip>
            <a:stretch>
              <a:fillRect/>
            </a:stretch>
          </a:blipFill>
          <a:ln w="38100" cap="sq">
            <a:solidFill>
              <a:srgbClr val="000000"/>
            </a:solidFill>
            <a:prstDash val="solid"/>
            <a:miter/>
          </a:ln>
        </p:spPr>
        <p:txBody>
          <a:bodyPr/>
          <a:lstStyle/>
          <a:p>
            <a:endParaRPr lang="en-US"/>
          </a:p>
        </p:txBody>
      </p:sp>
      <p:pic>
        <p:nvPicPr>
          <p:cNvPr id="15" name="Picture 15"/>
          <p:cNvPicPr>
            <a:picLocks noChangeAspect="1"/>
          </p:cNvPicPr>
          <p:nvPr/>
        </p:nvPicPr>
        <p:blipFill>
          <a:blip r:embed="rId21">
            <a:alphaModFix amt="44999"/>
            <a:extLst>
              <a:ext uri="{28A0092B-C50C-407E-A947-70E740481C1C}">
                <a14:useLocalDpi xmlns:a14="http://schemas.microsoft.com/office/drawing/2010/main" val="0"/>
              </a:ext>
            </a:extLst>
          </a:blip>
          <a:stretch>
            <a:fillRect/>
          </a:stretch>
        </p:blipFill>
        <p:spPr>
          <a:xfrm>
            <a:off x="9482403" y="4765141"/>
            <a:ext cx="6058960" cy="5271295"/>
          </a:xfrm>
          <a:prstGeom prst="rect">
            <a:avLst/>
          </a:prstGeom>
        </p:spPr>
      </p:pic>
      <p:sp>
        <p:nvSpPr>
          <p:cNvPr id="16" name="TextBox 16"/>
          <p:cNvSpPr txBox="1"/>
          <p:nvPr/>
        </p:nvSpPr>
        <p:spPr>
          <a:xfrm>
            <a:off x="3580744" y="484790"/>
            <a:ext cx="11126513" cy="1329595"/>
          </a:xfrm>
          <a:prstGeom prst="rect">
            <a:avLst/>
          </a:prstGeom>
        </p:spPr>
        <p:txBody>
          <a:bodyPr lIns="0" tIns="0" rIns="0" bIns="0" rtlCol="0" anchor="t">
            <a:spAutoFit/>
          </a:bodyPr>
          <a:lstStyle/>
          <a:p>
            <a:pPr algn="ctr">
              <a:lnSpc>
                <a:spcPts val="11307"/>
              </a:lnSpc>
              <a:spcBef>
                <a:spcPct val="0"/>
              </a:spcBef>
            </a:pPr>
            <a:r>
              <a:rPr lang="en-US" sz="8076">
                <a:solidFill>
                  <a:srgbClr val="000000"/>
                </a:solidFill>
                <a:latin typeface="Times New Roman" panose="02020603050405020304" pitchFamily="18" charset="0"/>
                <a:ea typeface="Canva Sans"/>
                <a:cs typeface="Times New Roman" panose="02020603050405020304" pitchFamily="18" charset="0"/>
                <a:sym typeface="Canva Sans"/>
              </a:rPr>
              <a:t>SẮP XẾP THIẾT BỊ</a:t>
            </a:r>
          </a:p>
        </p:txBody>
      </p:sp>
      <p:sp>
        <p:nvSpPr>
          <p:cNvPr id="17" name="TextBox 17"/>
          <p:cNvSpPr txBox="1"/>
          <p:nvPr/>
        </p:nvSpPr>
        <p:spPr>
          <a:xfrm>
            <a:off x="10045784" y="3142839"/>
            <a:ext cx="3842246" cy="1189355"/>
          </a:xfrm>
          <a:prstGeom prst="rect">
            <a:avLst/>
          </a:prstGeom>
        </p:spPr>
        <p:txBody>
          <a:bodyPr lIns="0" tIns="0" rIns="0" bIns="0" rtlCol="0" anchor="t">
            <a:spAutoFit/>
          </a:bodyPr>
          <a:lstStyle/>
          <a:p>
            <a:pPr algn="just">
              <a:lnSpc>
                <a:spcPts val="3220"/>
              </a:lnSpc>
              <a:spcBef>
                <a:spcPct val="0"/>
              </a:spcBef>
            </a:pPr>
            <a:r>
              <a:rPr lang="en-US" sz="2300" spc="115">
                <a:solidFill>
                  <a:srgbClr val="000000"/>
                </a:solidFill>
                <a:latin typeface="Canva Sans"/>
                <a:ea typeface="Canva Sans"/>
                <a:cs typeface="Canva Sans"/>
                <a:sym typeface="Canva Sans"/>
              </a:rPr>
              <a:t>Từ số lượng số lượng ước tính được mà sắp xếp vào từng phòng ban</a:t>
            </a:r>
          </a:p>
        </p:txBody>
      </p:sp>
    </p:spTree>
  </p:cSld>
  <p:clrMapOvr>
    <a:masterClrMapping/>
  </p:clrMapOvr>
  <mc:AlternateContent xmlns:mc="http://schemas.openxmlformats.org/markup-compatibility/2006">
    <mc:Choice xmlns:p159="http://schemas.microsoft.com/office/powerpoint/2015/09/main" Requires="p159">
      <p:transition spd="slow" p14:dur="2000">
        <p159:morph option="byObject"/>
      </p:transition>
    </mc:Choice>
    <mc:Fallback>
      <p:transition spd="slow">
        <p:fade/>
      </p:transition>
    </mc:Fallback>
  </mc:AlternateContent>
  <p:timing/>
</p:sld>
</file>

<file path=ppt/tags/tag1.xml><?xml version="1.0" encoding="utf-8"?>
<p:tagLst xmlns:p="http://schemas.openxmlformats.org/presentationml/2006/main">
  <p:tag name="AS_NET" val="4.0.30319.42000"/>
  <p:tag name="AS_OS" val="Microsoft Windows NT 10.0.14393.0"/>
  <p:tag name="AS_RELEASE_DATE" val="2019.12.14"/>
  <p:tag name="AS_TITLE" val="Aspose.Slides for .NET 4.0 Client Profile"/>
  <p:tag name="AS_VERSION" val="19.12"/>
</p:tagLst>
</file>

<file path=ppt/theme/theme1.xml><?xml version="1.0" encoding="utf-8"?>
<a:theme xmlns:r="http://schemas.openxmlformats.org/officeDocument/2006/relationships"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heme>
</file>

<file path=docProps/app.xml><?xml version="1.0" encoding="utf-8"?>
<Properties xmlns:vt="http://schemas.openxmlformats.org/officeDocument/2006/docPropsVTypes" xmlns="http://schemas.openxmlformats.org/officeDocument/2006/extended-properties">
  <Company/>
  <PresentationFormat>Custom</PresentationFormat>
  <Paragraphs>226</Paragraphs>
  <Slides>30</Slides>
  <Notes>0</Notes>
  <TotalTime>24</TotalTime>
  <HiddenSlides>0</HiddenSlides>
  <MMClips>0</MMClips>
  <ScaleCrop>0</ScaleCrop>
  <HeadingPairs>
    <vt:vector baseType="variant" size="6">
      <vt:variant>
        <vt:lpstr>Fonts used</vt:lpstr>
      </vt:variant>
      <vt:variant>
        <vt:i4>8</vt:i4>
      </vt:variant>
      <vt:variant>
        <vt:lpstr>Theme</vt:lpstr>
      </vt:variant>
      <vt:variant>
        <vt:i4>1</vt:i4>
      </vt:variant>
      <vt:variant>
        <vt:lpstr>Slide Titles</vt:lpstr>
      </vt:variant>
      <vt:variant>
        <vt:i4>30</vt:i4>
      </vt:variant>
    </vt:vector>
  </HeadingPairs>
  <TitlesOfParts>
    <vt:vector baseType="lpstr" size="39">
      <vt:lpstr>Arial</vt:lpstr>
      <vt:lpstr>Calibri</vt:lpstr>
      <vt:lpstr>Times New Roman</vt:lpstr>
      <vt:lpstr>Canva Sans Bold</vt:lpstr>
      <vt:lpstr>Canva Sans</vt:lpstr>
      <vt:lpstr>Canva Sans Italics</vt:lpstr>
      <vt:lpstr>Courier New OS</vt:lpstr>
      <vt:lpstr>Canva Sans Bold Italics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0</LinksUpToDate>
  <SharedDoc>0</SharedDoc>
  <HyperlinksChanged>0</HyperlinksChanged>
  <Application>Aspose.Slides for .NET</Application>
  <AppVersion>19.1200</AppVersion>
</Properties>
</file>

<file path=docProps/core.xml><?xml version="1.0" encoding="utf-8"?>
<cp:coreProperties xmlns:dc="http://purl.org/dc/elements/1.1/" xmlns:dcterms="http://purl.org/dc/terms/" xmlns:dcmitype="http://purl.org/dc/dcmitype/" xmlns:xsi="http://www.w3.org/2001/XMLSchema-instance" xmlns:cp="http://schemas.openxmlformats.org/package/2006/metadata/core-properties">
  <dc:title>Beige and Brown Minimalist Medical and Healthcare Presentation</dc:title>
  <cp:lastModifiedBy>Dang Hua</cp:lastModifiedBy>
  <cp:revision>5</cp:revision>
  <dcterms:created xsi:type="dcterms:W3CDTF">2006-08-16T00:00:00Z</dcterms:created>
  <dcterms:modified xsi:type="dcterms:W3CDTF">2025-01-10T08:14:31Z</dcterms:modified>
</cp:coreProperties>
</file>